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1" r:id="rId2"/>
  </p:sldMasterIdLst>
  <p:notesMasterIdLst>
    <p:notesMasterId r:id="rId40"/>
  </p:notesMasterIdLst>
  <p:sldIdLst>
    <p:sldId id="293" r:id="rId3"/>
    <p:sldId id="435" r:id="rId4"/>
    <p:sldId id="322" r:id="rId5"/>
    <p:sldId id="394" r:id="rId6"/>
    <p:sldId id="395" r:id="rId7"/>
    <p:sldId id="396" r:id="rId8"/>
    <p:sldId id="427" r:id="rId9"/>
    <p:sldId id="397" r:id="rId10"/>
    <p:sldId id="398" r:id="rId11"/>
    <p:sldId id="399" r:id="rId12"/>
    <p:sldId id="400" r:id="rId13"/>
    <p:sldId id="401" r:id="rId14"/>
    <p:sldId id="430" r:id="rId15"/>
    <p:sldId id="431" r:id="rId16"/>
    <p:sldId id="432" r:id="rId17"/>
    <p:sldId id="433" r:id="rId18"/>
    <p:sldId id="434" r:id="rId19"/>
    <p:sldId id="402" r:id="rId20"/>
    <p:sldId id="428" r:id="rId21"/>
    <p:sldId id="403" r:id="rId22"/>
    <p:sldId id="405" r:id="rId23"/>
    <p:sldId id="406" r:id="rId24"/>
    <p:sldId id="408" r:id="rId25"/>
    <p:sldId id="407" r:id="rId26"/>
    <p:sldId id="409" r:id="rId27"/>
    <p:sldId id="410" r:id="rId28"/>
    <p:sldId id="411" r:id="rId29"/>
    <p:sldId id="412" r:id="rId30"/>
    <p:sldId id="413" r:id="rId31"/>
    <p:sldId id="415" r:id="rId32"/>
    <p:sldId id="416" r:id="rId33"/>
    <p:sldId id="417" r:id="rId34"/>
    <p:sldId id="419" r:id="rId35"/>
    <p:sldId id="420" r:id="rId36"/>
    <p:sldId id="421" r:id="rId37"/>
    <p:sldId id="318" r:id="rId38"/>
    <p:sldId id="429" r:id="rId3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741" autoAdjust="0"/>
  </p:normalViewPr>
  <p:slideViewPr>
    <p:cSldViewPr>
      <p:cViewPr varScale="1">
        <p:scale>
          <a:sx n="77" d="100"/>
          <a:sy n="77" d="100"/>
        </p:scale>
        <p:origin x="1546"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pitchFamily="-112" charset="-128"/>
              </a:defRPr>
            </a:lvl1pPr>
          </a:lstStyle>
          <a:p>
            <a:pPr>
              <a:defRPr/>
            </a:pPr>
            <a:endParaRPr lang="en-US"/>
          </a:p>
        </p:txBody>
      </p:sp>
      <p:sp>
        <p:nvSpPr>
          <p:cNvPr id="460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pitchFamily="-112"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60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pitchFamily="-112" charset="-128"/>
              </a:defRPr>
            </a:lvl1pPr>
          </a:lstStyle>
          <a:p>
            <a:pPr>
              <a:defRPr/>
            </a:pPr>
            <a:endParaRPr lang="en-US"/>
          </a:p>
        </p:txBody>
      </p:sp>
      <p:sp>
        <p:nvSpPr>
          <p:cNvPr id="460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B56BA60C-FAF3-4EE5-9133-582D8EC94B4B}" type="slidenum">
              <a:rPr lang="en-US" altLang="en-US"/>
              <a:pPr>
                <a:defRPr/>
              </a:pPr>
              <a:t>‹#›</a:t>
            </a:fld>
            <a:endParaRPr lang="en-US" altLang="en-US"/>
          </a:p>
        </p:txBody>
      </p:sp>
    </p:spTree>
    <p:extLst>
      <p:ext uri="{BB962C8B-B14F-4D97-AF65-F5344CB8AC3E}">
        <p14:creationId xmlns:p14="http://schemas.microsoft.com/office/powerpoint/2010/main" val="38505147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1pPr>
    <a:lvl2pPr marL="4572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52404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89747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2707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42764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45445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86284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4542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99735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97150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7209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2970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Take care in entering items in the S, W, O, and T boxes, for they determine the quality of action steps you will generate. Try to be as specific as you can. For instance, rather than saying “Good marketing skills,” it is better to specify what aspect of marketing a company can do well. Or, instead of listing “International expansion” as an opportunity, try to spell out what market characteristic, internationally, represents the opportunity. When you match the items to generate action steps, state it as actions the organization can undertake, rather than as an analysis of the situation. Matching the strengths and opportunities directs the growth and expansion of firms. However, equally important is the intersection of weaknesses and threats. They represent areas where the organization is particularly vulnerable, especially in a very competitive environment. Steps the organization could take to mitigate potential threats and strengthen its position are important components of an action plan.</a:t>
            </a:r>
          </a:p>
          <a:p>
            <a:endParaRPr lang="en-US" altLang="en-US" smtClean="0">
              <a:latin typeface="Arial" panose="020B0604020202020204" pitchFamily="34" charset="0"/>
              <a:ea typeface="ＭＳ Ｐゴシック" panose="020B0600070205080204" pitchFamily="34" charset="-128"/>
            </a:endParaRPr>
          </a:p>
          <a:p>
            <a:r>
              <a:rPr lang="en-US" altLang="en-US" smtClean="0">
                <a:latin typeface="Arial" panose="020B0604020202020204" pitchFamily="34" charset="0"/>
                <a:ea typeface="ＭＳ Ｐゴシック" panose="020B0600070205080204" pitchFamily="34" charset="-128"/>
              </a:rPr>
              <a:t>Complementary action steps, from the various boxes, can be combined to form a cohesive “alternative.” When at least two such alternative groups of action steps are formed, they present alternative plans of action for the future. Then, depending on goals, resource availability, short vs. long-term time frame, etc., the organization can make a choice.</a:t>
            </a:r>
          </a:p>
          <a:p>
            <a:endParaRPr lang="en-US" altLang="en-US" smtClean="0">
              <a:latin typeface="Arial" panose="020B0604020202020204" pitchFamily="34" charset="0"/>
              <a:ea typeface="ＭＳ Ｐゴシック" panose="020B0600070205080204" pitchFamily="34" charset="-128"/>
            </a:endParaRPr>
          </a:p>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36566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82163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0100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12589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28334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91267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27492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37303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49573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67508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52269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60749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78538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71366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241288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74195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79167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02500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353517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319620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85183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38644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84549CFF-3CCA-4061-A577-7CD75B1CA735}" type="slidenum">
              <a:rPr lang="en-US" altLang="en-US"/>
              <a:pPr>
                <a:defRPr/>
              </a:pPr>
              <a:t>‹#›</a:t>
            </a:fld>
            <a:endParaRPr lang="en-US" altLang="en-US"/>
          </a:p>
        </p:txBody>
      </p:sp>
    </p:spTree>
    <p:extLst>
      <p:ext uri="{BB962C8B-B14F-4D97-AF65-F5344CB8AC3E}">
        <p14:creationId xmlns:p14="http://schemas.microsoft.com/office/powerpoint/2010/main" val="16802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6D86D839-6B4B-4F56-AC39-7CE5B0D04F8C}" type="slidenum">
              <a:rPr lang="en-US" altLang="en-US"/>
              <a:pPr>
                <a:defRPr/>
              </a:pPr>
              <a:t>‹#›</a:t>
            </a:fld>
            <a:endParaRPr lang="en-US" altLang="en-US"/>
          </a:p>
        </p:txBody>
      </p:sp>
    </p:spTree>
    <p:extLst>
      <p:ext uri="{BB962C8B-B14F-4D97-AF65-F5344CB8AC3E}">
        <p14:creationId xmlns:p14="http://schemas.microsoft.com/office/powerpoint/2010/main" val="399212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F36FA2B9-D69F-459F-A506-C5CE1D7F94B9}" type="slidenum">
              <a:rPr lang="en-US" altLang="en-US"/>
              <a:pPr>
                <a:defRPr/>
              </a:pPr>
              <a:t>‹#›</a:t>
            </a:fld>
            <a:endParaRPr lang="en-US" altLang="en-US"/>
          </a:p>
        </p:txBody>
      </p:sp>
    </p:spTree>
    <p:extLst>
      <p:ext uri="{BB962C8B-B14F-4D97-AF65-F5344CB8AC3E}">
        <p14:creationId xmlns:p14="http://schemas.microsoft.com/office/powerpoint/2010/main" val="3621770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97DDAF2B-CE98-4106-AC4D-93E4D427EC43}" type="slidenum">
              <a:rPr lang="en-US" altLang="en-US"/>
              <a:pPr>
                <a:defRPr/>
              </a:pPr>
              <a:t>‹#›</a:t>
            </a:fld>
            <a:endParaRPr lang="en-US" altLang="en-US"/>
          </a:p>
        </p:txBody>
      </p:sp>
    </p:spTree>
    <p:extLst>
      <p:ext uri="{BB962C8B-B14F-4D97-AF65-F5344CB8AC3E}">
        <p14:creationId xmlns:p14="http://schemas.microsoft.com/office/powerpoint/2010/main" val="510332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42C858F7-6D5B-417A-BAA3-8617E69E8E15}" type="slidenum">
              <a:rPr lang="en-US" altLang="en-US"/>
              <a:pPr>
                <a:defRPr/>
              </a:pPr>
              <a:t>‹#›</a:t>
            </a:fld>
            <a:endParaRPr lang="en-US" altLang="en-US"/>
          </a:p>
        </p:txBody>
      </p:sp>
    </p:spTree>
    <p:extLst>
      <p:ext uri="{BB962C8B-B14F-4D97-AF65-F5344CB8AC3E}">
        <p14:creationId xmlns:p14="http://schemas.microsoft.com/office/powerpoint/2010/main" val="270448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ACDD8E22-2711-4291-AC7A-9054895F4B61}" type="slidenum">
              <a:rPr lang="en-US" altLang="en-US"/>
              <a:pPr>
                <a:defRPr/>
              </a:pPr>
              <a:t>‹#›</a:t>
            </a:fld>
            <a:endParaRPr lang="en-US" altLang="en-US"/>
          </a:p>
        </p:txBody>
      </p:sp>
    </p:spTree>
    <p:extLst>
      <p:ext uri="{BB962C8B-B14F-4D97-AF65-F5344CB8AC3E}">
        <p14:creationId xmlns:p14="http://schemas.microsoft.com/office/powerpoint/2010/main" val="2891915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5FAC8A75-6C5B-488A-869F-8831C74C9E11}" type="slidenum">
              <a:rPr lang="en-US" altLang="en-US"/>
              <a:pPr>
                <a:defRPr/>
              </a:pPr>
              <a:t>‹#›</a:t>
            </a:fld>
            <a:endParaRPr lang="en-US" altLang="en-US"/>
          </a:p>
        </p:txBody>
      </p:sp>
    </p:spTree>
    <p:extLst>
      <p:ext uri="{BB962C8B-B14F-4D97-AF65-F5344CB8AC3E}">
        <p14:creationId xmlns:p14="http://schemas.microsoft.com/office/powerpoint/2010/main" val="1036603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14094AE0-DD41-4D30-83DB-7C84F513EE72}" type="slidenum">
              <a:rPr lang="en-US" altLang="en-US"/>
              <a:pPr>
                <a:defRPr/>
              </a:pPr>
              <a:t>‹#›</a:t>
            </a:fld>
            <a:endParaRPr lang="en-US" altLang="en-US"/>
          </a:p>
        </p:txBody>
      </p:sp>
    </p:spTree>
    <p:extLst>
      <p:ext uri="{BB962C8B-B14F-4D97-AF65-F5344CB8AC3E}">
        <p14:creationId xmlns:p14="http://schemas.microsoft.com/office/powerpoint/2010/main" val="2076048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39EE219A-60A8-4D1A-9348-D2620B89E86E}" type="slidenum">
              <a:rPr lang="en-US" altLang="en-US"/>
              <a:pPr>
                <a:defRPr/>
              </a:pPr>
              <a:t>‹#›</a:t>
            </a:fld>
            <a:endParaRPr lang="en-US" altLang="en-US"/>
          </a:p>
        </p:txBody>
      </p:sp>
    </p:spTree>
    <p:extLst>
      <p:ext uri="{BB962C8B-B14F-4D97-AF65-F5344CB8AC3E}">
        <p14:creationId xmlns:p14="http://schemas.microsoft.com/office/powerpoint/2010/main" val="2091525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B162206E-0384-4EB5-8E19-AB7A5EDDBFFC}" type="slidenum">
              <a:rPr lang="en-US" altLang="en-US"/>
              <a:pPr>
                <a:defRPr/>
              </a:pPr>
              <a:t>‹#›</a:t>
            </a:fld>
            <a:endParaRPr lang="en-US" altLang="en-US"/>
          </a:p>
        </p:txBody>
      </p:sp>
    </p:spTree>
    <p:extLst>
      <p:ext uri="{BB962C8B-B14F-4D97-AF65-F5344CB8AC3E}">
        <p14:creationId xmlns:p14="http://schemas.microsoft.com/office/powerpoint/2010/main" val="1163144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62B570A5-54D3-4C72-9214-AE50E5B56E0A}" type="slidenum">
              <a:rPr lang="en-US" altLang="en-US"/>
              <a:pPr>
                <a:defRPr/>
              </a:pPr>
              <a:t>‹#›</a:t>
            </a:fld>
            <a:endParaRPr lang="en-US" altLang="en-US"/>
          </a:p>
        </p:txBody>
      </p:sp>
    </p:spTree>
    <p:extLst>
      <p:ext uri="{BB962C8B-B14F-4D97-AF65-F5344CB8AC3E}">
        <p14:creationId xmlns:p14="http://schemas.microsoft.com/office/powerpoint/2010/main" val="512399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9EC46153-12EE-4069-9D2E-38B470243725}" type="slidenum">
              <a:rPr lang="en-US" altLang="en-US"/>
              <a:pPr>
                <a:defRPr/>
              </a:pPr>
              <a:t>‹#›</a:t>
            </a:fld>
            <a:endParaRPr lang="en-US" altLang="en-US"/>
          </a:p>
        </p:txBody>
      </p:sp>
    </p:spTree>
    <p:extLst>
      <p:ext uri="{BB962C8B-B14F-4D97-AF65-F5344CB8AC3E}">
        <p14:creationId xmlns:p14="http://schemas.microsoft.com/office/powerpoint/2010/main" val="2208984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A635724A-27C9-414B-8C99-3A99F2A40AF4}" type="slidenum">
              <a:rPr lang="en-US" altLang="en-US"/>
              <a:pPr>
                <a:defRPr/>
              </a:pPr>
              <a:t>‹#›</a:t>
            </a:fld>
            <a:endParaRPr lang="en-US" altLang="en-US"/>
          </a:p>
        </p:txBody>
      </p:sp>
    </p:spTree>
    <p:extLst>
      <p:ext uri="{BB962C8B-B14F-4D97-AF65-F5344CB8AC3E}">
        <p14:creationId xmlns:p14="http://schemas.microsoft.com/office/powerpoint/2010/main" val="1207236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00527A0B-D293-4C85-B4A1-EFC09D1CC44A}" type="slidenum">
              <a:rPr lang="en-US" altLang="en-US"/>
              <a:pPr>
                <a:defRPr/>
              </a:pPr>
              <a:t>‹#›</a:t>
            </a:fld>
            <a:endParaRPr lang="en-US" altLang="en-US"/>
          </a:p>
        </p:txBody>
      </p:sp>
    </p:spTree>
    <p:extLst>
      <p:ext uri="{BB962C8B-B14F-4D97-AF65-F5344CB8AC3E}">
        <p14:creationId xmlns:p14="http://schemas.microsoft.com/office/powerpoint/2010/main" val="1752252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8A9EC003-3511-4589-98AD-91D4675661A9}" type="slidenum">
              <a:rPr lang="en-US" altLang="en-US"/>
              <a:pPr>
                <a:defRPr/>
              </a:pPr>
              <a:t>‹#›</a:t>
            </a:fld>
            <a:endParaRPr lang="en-US" altLang="en-US"/>
          </a:p>
        </p:txBody>
      </p:sp>
    </p:spTree>
    <p:extLst>
      <p:ext uri="{BB962C8B-B14F-4D97-AF65-F5344CB8AC3E}">
        <p14:creationId xmlns:p14="http://schemas.microsoft.com/office/powerpoint/2010/main" val="2921070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endParaRPr lang="en-US" altLang="en-US"/>
          </a:p>
          <a:p>
            <a:pPr>
              <a:defRPr/>
            </a:pPr>
            <a:r>
              <a:rPr lang="en-US" altLang="en-US"/>
              <a:t>6-</a:t>
            </a:r>
            <a:fld id="{CEF06431-C7E4-4C97-85F7-B485B3B254D8}" type="slidenum">
              <a:rPr lang="en-US" altLang="en-US"/>
              <a:pPr>
                <a:defRPr/>
              </a:pPr>
              <a:t>‹#›</a:t>
            </a:fld>
            <a:endParaRPr lang="en-US" altLang="en-US"/>
          </a:p>
        </p:txBody>
      </p:sp>
    </p:spTree>
    <p:extLst>
      <p:ext uri="{BB962C8B-B14F-4D97-AF65-F5344CB8AC3E}">
        <p14:creationId xmlns:p14="http://schemas.microsoft.com/office/powerpoint/2010/main" val="3893422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68DCB76-AEDC-4393-B334-A7075E0F147A}" type="datetime1">
              <a:rPr lang="en-US"/>
              <a:pPr>
                <a:defRPr/>
              </a:pPr>
              <a:t>11/16/2018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683DE2-5F0E-4688-B434-07EEA08C45D6}" type="slidenum">
              <a:rPr lang="en-US" altLang="en-US"/>
              <a:pPr>
                <a:defRPr/>
              </a:pPr>
              <a:t>‹#›</a:t>
            </a:fld>
            <a:endParaRPr lang="en-US" altLang="en-US"/>
          </a:p>
        </p:txBody>
      </p:sp>
    </p:spTree>
    <p:extLst>
      <p:ext uri="{BB962C8B-B14F-4D97-AF65-F5344CB8AC3E}">
        <p14:creationId xmlns:p14="http://schemas.microsoft.com/office/powerpoint/2010/main" val="271870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4920D74-7D51-403F-9938-20E5B177FF63}" type="datetime1">
              <a:rPr lang="en-US"/>
              <a:pPr>
                <a:defRPr/>
              </a:pPr>
              <a:t>11/16/2018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113706-44C3-492B-BE6E-0F5DEE942C13}" type="slidenum">
              <a:rPr lang="en-US" altLang="en-US"/>
              <a:pPr>
                <a:defRPr/>
              </a:pPr>
              <a:t>‹#›</a:t>
            </a:fld>
            <a:endParaRPr lang="en-US" altLang="en-US"/>
          </a:p>
        </p:txBody>
      </p:sp>
    </p:spTree>
    <p:extLst>
      <p:ext uri="{BB962C8B-B14F-4D97-AF65-F5344CB8AC3E}">
        <p14:creationId xmlns:p14="http://schemas.microsoft.com/office/powerpoint/2010/main" val="964232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1BD94AF7-85A6-4AD2-8F56-81646ED1ED92}" type="datetime1">
              <a:rPr lang="en-US"/>
              <a:pPr>
                <a:defRPr/>
              </a:pPr>
              <a:t>11/16/2018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D27C4D-7467-4156-B5E5-CFB30BB27C65}" type="slidenum">
              <a:rPr lang="en-US" altLang="en-US"/>
              <a:pPr>
                <a:defRPr/>
              </a:pPr>
              <a:t>‹#›</a:t>
            </a:fld>
            <a:endParaRPr lang="en-US" altLang="en-US"/>
          </a:p>
        </p:txBody>
      </p:sp>
    </p:spTree>
    <p:extLst>
      <p:ext uri="{BB962C8B-B14F-4D97-AF65-F5344CB8AC3E}">
        <p14:creationId xmlns:p14="http://schemas.microsoft.com/office/powerpoint/2010/main" val="3701467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6FDE92B8-22F1-4004-914B-36A53025FA23}" type="datetime1">
              <a:rPr lang="en-US"/>
              <a:pPr>
                <a:defRPr/>
              </a:pPr>
              <a:t>11/16/2018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B3B36B-1765-4459-971F-2A318E450D32}" type="slidenum">
              <a:rPr lang="en-US" altLang="en-US"/>
              <a:pPr>
                <a:defRPr/>
              </a:pPr>
              <a:t>‹#›</a:t>
            </a:fld>
            <a:endParaRPr lang="en-US" altLang="en-US"/>
          </a:p>
        </p:txBody>
      </p:sp>
    </p:spTree>
    <p:extLst>
      <p:ext uri="{BB962C8B-B14F-4D97-AF65-F5344CB8AC3E}">
        <p14:creationId xmlns:p14="http://schemas.microsoft.com/office/powerpoint/2010/main" val="230360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B6393214-BE9F-4AD3-A205-BA38268877F9}" type="datetime1">
              <a:rPr lang="en-US"/>
              <a:pPr>
                <a:defRPr/>
              </a:pPr>
              <a:t>11/16/2018</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5F67DFC-E779-4FC7-9C7D-FD09DDCD6B96}" type="slidenum">
              <a:rPr lang="en-US" altLang="en-US"/>
              <a:pPr>
                <a:defRPr/>
              </a:pPr>
              <a:t>‹#›</a:t>
            </a:fld>
            <a:endParaRPr lang="en-US" altLang="en-US"/>
          </a:p>
        </p:txBody>
      </p:sp>
    </p:spTree>
    <p:extLst>
      <p:ext uri="{BB962C8B-B14F-4D97-AF65-F5344CB8AC3E}">
        <p14:creationId xmlns:p14="http://schemas.microsoft.com/office/powerpoint/2010/main" val="2692996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88D6EFA2-C0FA-40EC-BA48-C7E6C68EDC31}" type="datetime1">
              <a:rPr lang="en-US"/>
              <a:pPr>
                <a:defRPr/>
              </a:pPr>
              <a:t>11/16/2018</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43D91D8-E827-4DD8-8C49-F8312CC21C4D}" type="slidenum">
              <a:rPr lang="en-US" altLang="en-US"/>
              <a:pPr>
                <a:defRPr/>
              </a:pPr>
              <a:t>‹#›</a:t>
            </a:fld>
            <a:endParaRPr lang="en-US" altLang="en-US"/>
          </a:p>
        </p:txBody>
      </p:sp>
    </p:spTree>
    <p:extLst>
      <p:ext uri="{BB962C8B-B14F-4D97-AF65-F5344CB8AC3E}">
        <p14:creationId xmlns:p14="http://schemas.microsoft.com/office/powerpoint/2010/main" val="398443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55D280E-76F6-4A52-A550-413559C175B1}" type="datetime1">
              <a:rPr lang="en-US"/>
              <a:pPr>
                <a:defRPr/>
              </a:pPr>
              <a:t>11/16/2018</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3B5DF87-6D24-41BA-9E86-E91DC2240AB1}" type="slidenum">
              <a:rPr lang="en-US" altLang="en-US"/>
              <a:pPr>
                <a:defRPr/>
              </a:pPr>
              <a:t>‹#›</a:t>
            </a:fld>
            <a:endParaRPr lang="en-US" altLang="en-US"/>
          </a:p>
        </p:txBody>
      </p:sp>
    </p:spTree>
    <p:extLst>
      <p:ext uri="{BB962C8B-B14F-4D97-AF65-F5344CB8AC3E}">
        <p14:creationId xmlns:p14="http://schemas.microsoft.com/office/powerpoint/2010/main" val="2341428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70AF19B4-93DA-4EAD-8A40-823AFA06E3E1}" type="datetime1">
              <a:rPr lang="en-US"/>
              <a:pPr>
                <a:defRPr/>
              </a:pPr>
              <a:t>11/16/2018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74A27A-C6F6-4F41-8026-6285329C7222}" type="slidenum">
              <a:rPr lang="en-US" altLang="en-US"/>
              <a:pPr>
                <a:defRPr/>
              </a:pPr>
              <a:t>‹#›</a:t>
            </a:fld>
            <a:endParaRPr lang="en-US" altLang="en-US"/>
          </a:p>
        </p:txBody>
      </p:sp>
    </p:spTree>
    <p:extLst>
      <p:ext uri="{BB962C8B-B14F-4D97-AF65-F5344CB8AC3E}">
        <p14:creationId xmlns:p14="http://schemas.microsoft.com/office/powerpoint/2010/main" val="3397171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F3AC857-5F33-4C03-B703-F871C1A86643}" type="datetime1">
              <a:rPr lang="en-US"/>
              <a:pPr>
                <a:defRPr/>
              </a:pPr>
              <a:t>11/16/2018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718D697-3EF0-4067-9C26-D8BA5605FF9E}" type="slidenum">
              <a:rPr lang="en-US" altLang="en-US"/>
              <a:pPr>
                <a:defRPr/>
              </a:pPr>
              <a:t>‹#›</a:t>
            </a:fld>
            <a:endParaRPr lang="en-US" altLang="en-US"/>
          </a:p>
        </p:txBody>
      </p:sp>
    </p:spTree>
    <p:extLst>
      <p:ext uri="{BB962C8B-B14F-4D97-AF65-F5344CB8AC3E}">
        <p14:creationId xmlns:p14="http://schemas.microsoft.com/office/powerpoint/2010/main" val="2021517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74622C4-78E1-4F45-9EBA-AA180C73B35E}" type="datetime1">
              <a:rPr lang="en-US"/>
              <a:pPr>
                <a:defRPr/>
              </a:pPr>
              <a:t>11/16/2018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D9423D-001B-4754-95F3-6DFC7ABE4D71}" type="slidenum">
              <a:rPr lang="en-US" altLang="en-US"/>
              <a:pPr>
                <a:defRPr/>
              </a:pPr>
              <a:t>‹#›</a:t>
            </a:fld>
            <a:endParaRPr lang="en-US" altLang="en-US"/>
          </a:p>
        </p:txBody>
      </p:sp>
    </p:spTree>
    <p:extLst>
      <p:ext uri="{BB962C8B-B14F-4D97-AF65-F5344CB8AC3E}">
        <p14:creationId xmlns:p14="http://schemas.microsoft.com/office/powerpoint/2010/main" val="4812600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6084BF4-EE93-42E5-8BFE-64736C1B0FAD}" type="datetime1">
              <a:rPr lang="en-US"/>
              <a:pPr>
                <a:defRPr/>
              </a:pPr>
              <a:t>11/16/2018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8D85B5-0E8D-42A7-9A48-1200707D2789}" type="slidenum">
              <a:rPr lang="en-US" altLang="en-US"/>
              <a:pPr>
                <a:defRPr/>
              </a:pPr>
              <a:t>‹#›</a:t>
            </a:fld>
            <a:endParaRPr lang="en-US" altLang="en-US"/>
          </a:p>
        </p:txBody>
      </p:sp>
    </p:spTree>
    <p:extLst>
      <p:ext uri="{BB962C8B-B14F-4D97-AF65-F5344CB8AC3E}">
        <p14:creationId xmlns:p14="http://schemas.microsoft.com/office/powerpoint/2010/main" val="381509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8400"/>
            <a:ext cx="3124200" cy="473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pitchFamily="-112" charset="-128"/>
              </a:defRPr>
            </a:lvl1pPr>
          </a:lstStyle>
          <a:p>
            <a:pPr>
              <a:defRPr/>
            </a:pPr>
            <a:endParaRPr lang="en-US"/>
          </a:p>
          <a:p>
            <a:pPr>
              <a:defRPr/>
            </a:pPr>
            <a:r>
              <a:rPr lang="en-US"/>
              <a:t>Prentice Hall, Inc. </a:t>
            </a:r>
            <a:r>
              <a:rPr lang="en-US">
                <a:cs typeface="Arial" charset="0"/>
              </a:rPr>
              <a:t>©</a:t>
            </a:r>
            <a:r>
              <a:rPr lang="en-US"/>
              <a:t>2012</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pitchFamily="-112" charset="-128"/>
              </a:defRPr>
            </a:lvl1pPr>
          </a:lstStyle>
          <a:p>
            <a:pPr>
              <a:defRPr/>
            </a:pPr>
            <a:endParaRPr lang="en-US"/>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endParaRPr lang="en-US" altLang="en-US"/>
          </a:p>
          <a:p>
            <a:pPr>
              <a:defRPr/>
            </a:pPr>
            <a:r>
              <a:rPr lang="en-US" altLang="en-US"/>
              <a:t>6-</a:t>
            </a:r>
            <a:fld id="{D010313E-9E21-4158-8295-6ACB2874569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Lst>
  <p:hf hdr="0" ftr="0"/>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mj-cs"/>
        </a:defRPr>
      </a:lvl1pPr>
      <a:lvl2pPr algn="ctr" rtl="0" eaLnBrk="0" fontAlgn="base" hangingPunct="0">
        <a:spcBef>
          <a:spcPct val="0"/>
        </a:spcBef>
        <a:spcAft>
          <a:spcPct val="0"/>
        </a:spcAft>
        <a:defRPr sz="4400">
          <a:solidFill>
            <a:schemeClr val="tx2"/>
          </a:solidFill>
          <a:latin typeface="Arial" pitchFamily="-112" charset="0"/>
          <a:ea typeface="ＭＳ Ｐゴシック" pitchFamily="-112" charset="-128"/>
        </a:defRPr>
      </a:lvl2pPr>
      <a:lvl3pPr algn="ctr" rtl="0" eaLnBrk="0" fontAlgn="base" hangingPunct="0">
        <a:spcBef>
          <a:spcPct val="0"/>
        </a:spcBef>
        <a:spcAft>
          <a:spcPct val="0"/>
        </a:spcAft>
        <a:defRPr sz="4400">
          <a:solidFill>
            <a:schemeClr val="tx2"/>
          </a:solidFill>
          <a:latin typeface="Arial" pitchFamily="-112" charset="0"/>
          <a:ea typeface="ＭＳ Ｐゴシック" pitchFamily="-112" charset="-128"/>
        </a:defRPr>
      </a:lvl3pPr>
      <a:lvl4pPr algn="ctr" rtl="0" eaLnBrk="0" fontAlgn="base" hangingPunct="0">
        <a:spcBef>
          <a:spcPct val="0"/>
        </a:spcBef>
        <a:spcAft>
          <a:spcPct val="0"/>
        </a:spcAft>
        <a:defRPr sz="4400">
          <a:solidFill>
            <a:schemeClr val="tx2"/>
          </a:solidFill>
          <a:latin typeface="Arial" pitchFamily="-112" charset="0"/>
          <a:ea typeface="ＭＳ Ｐゴシック" pitchFamily="-112" charset="-128"/>
        </a:defRPr>
      </a:lvl4pPr>
      <a:lvl5pPr algn="ctr" rtl="0" eaLnBrk="0" fontAlgn="base" hangingPunct="0">
        <a:spcBef>
          <a:spcPct val="0"/>
        </a:spcBef>
        <a:spcAft>
          <a:spcPct val="0"/>
        </a:spcAft>
        <a:defRPr sz="4400">
          <a:solidFill>
            <a:schemeClr val="tx2"/>
          </a:solidFill>
          <a:latin typeface="Arial" pitchFamily="-112" charset="0"/>
          <a:ea typeface="ＭＳ Ｐゴシック" pitchFamily="-112" charset="-128"/>
        </a:defRPr>
      </a:lvl5pPr>
      <a:lvl6pPr marL="457200" algn="ctr" rtl="0" fontAlgn="base">
        <a:spcBef>
          <a:spcPct val="0"/>
        </a:spcBef>
        <a:spcAft>
          <a:spcPct val="0"/>
        </a:spcAft>
        <a:defRPr sz="4400">
          <a:solidFill>
            <a:schemeClr val="tx2"/>
          </a:solidFill>
          <a:latin typeface="Arial" pitchFamily="-112" charset="0"/>
        </a:defRPr>
      </a:lvl6pPr>
      <a:lvl7pPr marL="914400" algn="ctr" rtl="0" fontAlgn="base">
        <a:spcBef>
          <a:spcPct val="0"/>
        </a:spcBef>
        <a:spcAft>
          <a:spcPct val="0"/>
        </a:spcAft>
        <a:defRPr sz="4400">
          <a:solidFill>
            <a:schemeClr val="tx2"/>
          </a:solidFill>
          <a:latin typeface="Arial" pitchFamily="-112" charset="0"/>
        </a:defRPr>
      </a:lvl7pPr>
      <a:lvl8pPr marL="1371600" algn="ctr" rtl="0" fontAlgn="base">
        <a:spcBef>
          <a:spcPct val="0"/>
        </a:spcBef>
        <a:spcAft>
          <a:spcPct val="0"/>
        </a:spcAft>
        <a:defRPr sz="4400">
          <a:solidFill>
            <a:schemeClr val="tx2"/>
          </a:solidFill>
          <a:latin typeface="Arial" pitchFamily="-112" charset="0"/>
        </a:defRPr>
      </a:lvl8pPr>
      <a:lvl9pPr marL="1828800" algn="ctr" rtl="0" fontAlgn="base">
        <a:spcBef>
          <a:spcPct val="0"/>
        </a:spcBef>
        <a:spcAft>
          <a:spcPct val="0"/>
        </a:spcAft>
        <a:defRPr sz="4400">
          <a:solidFill>
            <a:schemeClr val="tx2"/>
          </a:solidFill>
          <a:latin typeface="Arial"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95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pitchFamily="-112" charset="-128"/>
              </a:defRPr>
            </a:lvl1pPr>
          </a:lstStyle>
          <a:p>
            <a:pPr>
              <a:defRPr/>
            </a:pPr>
            <a:fld id="{4C4A1AF4-4D83-426D-B7CB-6F259A3AF102}" type="datetime1">
              <a:rPr lang="en-US"/>
              <a:pPr>
                <a:defRPr/>
              </a:pPr>
              <a:t>11/16/2018</a:t>
            </a:fld>
            <a:endParaRPr lang="en-US"/>
          </a:p>
        </p:txBody>
      </p:sp>
      <p:sp>
        <p:nvSpPr>
          <p:cNvPr id="1095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pitchFamily="-112" charset="-128"/>
              </a:defRPr>
            </a:lvl1pPr>
          </a:lstStyle>
          <a:p>
            <a:pPr>
              <a:defRPr/>
            </a:pPr>
            <a:endParaRPr lang="en-US"/>
          </a:p>
        </p:txBody>
      </p:sp>
      <p:sp>
        <p:nvSpPr>
          <p:cNvPr id="1095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53C5898-2B23-401B-8EC8-7CBD3144A4B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cid:3287383400_217756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p:cNvSpPr txBox="1">
            <a:spLocks noChangeArrowheads="1"/>
          </p:cNvSpPr>
          <p:nvPr/>
        </p:nvSpPr>
        <p:spPr bwMode="auto">
          <a:xfrm>
            <a:off x="457200" y="4724400"/>
            <a:ext cx="685800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50000"/>
              </a:spcBef>
              <a:buFontTx/>
              <a:buNone/>
            </a:pPr>
            <a:r>
              <a:rPr lang="en-US" altLang="en-US" sz="2000" b="1">
                <a:solidFill>
                  <a:srgbClr val="5F5F5F"/>
                </a:solidFill>
                <a:latin typeface="Arial Narrow" panose="020B0606020202030204" pitchFamily="34" charset="0"/>
              </a:rPr>
              <a:t>STRATEGIC MANAGEMENT &amp; BUSINESS POLICY</a:t>
            </a:r>
            <a:r>
              <a:rPr lang="en-US" altLang="en-US" sz="1800">
                <a:solidFill>
                  <a:srgbClr val="5F5F5F"/>
                </a:solidFill>
                <a:latin typeface="Tahoma" panose="020B0604030504040204" pitchFamily="34" charset="0"/>
              </a:rPr>
              <a:t/>
            </a:r>
            <a:br>
              <a:rPr lang="en-US" altLang="en-US" sz="1800">
                <a:solidFill>
                  <a:srgbClr val="5F5F5F"/>
                </a:solidFill>
                <a:latin typeface="Tahoma" panose="020B0604030504040204" pitchFamily="34" charset="0"/>
              </a:rPr>
            </a:br>
            <a:r>
              <a:rPr lang="en-US" altLang="en-US" sz="1800">
                <a:solidFill>
                  <a:srgbClr val="5F5F5F"/>
                </a:solidFill>
                <a:latin typeface="Tahoma" panose="020B0604030504040204" pitchFamily="34" charset="0"/>
              </a:rPr>
              <a:t>13</a:t>
            </a:r>
            <a:r>
              <a:rPr lang="en-US" altLang="en-US" sz="1800" baseline="30000">
                <a:solidFill>
                  <a:srgbClr val="5F5F5F"/>
                </a:solidFill>
                <a:latin typeface="Tahoma" panose="020B0604030504040204" pitchFamily="34" charset="0"/>
              </a:rPr>
              <a:t>TH</a:t>
            </a:r>
            <a:r>
              <a:rPr lang="en-US" altLang="en-US" sz="1800">
                <a:solidFill>
                  <a:srgbClr val="5F5F5F"/>
                </a:solidFill>
                <a:latin typeface="Tahoma" panose="020B0604030504040204" pitchFamily="34" charset="0"/>
              </a:rPr>
              <a:t> EDITION</a:t>
            </a:r>
          </a:p>
        </p:txBody>
      </p:sp>
      <p:sp>
        <p:nvSpPr>
          <p:cNvPr id="4099" name="Text Box 4"/>
          <p:cNvSpPr txBox="1">
            <a:spLocks noChangeArrowheads="1"/>
          </p:cNvSpPr>
          <p:nvPr/>
        </p:nvSpPr>
        <p:spPr bwMode="auto">
          <a:xfrm>
            <a:off x="1905000" y="5486400"/>
            <a:ext cx="502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50000"/>
              </a:spcBef>
              <a:buFontTx/>
              <a:buNone/>
            </a:pPr>
            <a:r>
              <a:rPr lang="en-US" altLang="en-US" sz="1600" b="1">
                <a:solidFill>
                  <a:srgbClr val="5F5F5F"/>
                </a:solidFill>
              </a:rPr>
              <a:t>THOMAS L. WHEELEN       J. DAVID HUNGER</a:t>
            </a:r>
          </a:p>
        </p:txBody>
      </p:sp>
      <p:sp>
        <p:nvSpPr>
          <p:cNvPr id="4100" name="Line 5"/>
          <p:cNvSpPr>
            <a:spLocks noChangeShapeType="1"/>
          </p:cNvSpPr>
          <p:nvPr/>
        </p:nvSpPr>
        <p:spPr bwMode="auto">
          <a:xfrm>
            <a:off x="762000" y="0"/>
            <a:ext cx="0" cy="6324600"/>
          </a:xfrm>
          <a:prstGeom prst="line">
            <a:avLst/>
          </a:prstGeom>
          <a:noFill/>
          <a:ln w="57150">
            <a:solidFill>
              <a:srgbClr val="FF66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1" name="Line 6"/>
          <p:cNvSpPr>
            <a:spLocks noChangeShapeType="1"/>
          </p:cNvSpPr>
          <p:nvPr/>
        </p:nvSpPr>
        <p:spPr bwMode="auto">
          <a:xfrm>
            <a:off x="762000" y="6324600"/>
            <a:ext cx="7772400" cy="0"/>
          </a:xfrm>
          <a:prstGeom prst="line">
            <a:avLst/>
          </a:prstGeom>
          <a:noFill/>
          <a:ln w="57150">
            <a:solidFill>
              <a:srgbClr val="FF66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410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009650"/>
            <a:ext cx="7315200" cy="31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tatic3.businessinsider.com/image/50a250626bb3f75065000004/exclusive-how-mark-zuckerberg-booted-his-co-founder-out-of-the-company.jpg"/>
          <p:cNvPicPr>
            <a:picLocks noChangeAspect="1" noChangeArrowheads="1"/>
          </p:cNvPicPr>
          <p:nvPr/>
        </p:nvPicPr>
        <p:blipFill rotWithShape="1">
          <a:blip r:embed="rId2" cstate="email">
            <a:lum bright="70000" contrast="-70000"/>
            <a:extLst>
              <a:ext uri="{28A0092B-C50C-407E-A947-70E740481C1C}">
                <a14:useLocalDpi xmlns:a14="http://schemas.microsoft.com/office/drawing/2010/main"/>
              </a:ext>
            </a:extLst>
          </a:blip>
          <a:srcRect/>
          <a:stretch/>
        </p:blipFill>
        <p:spPr bwMode="auto">
          <a:xfrm>
            <a:off x="0" y="857250"/>
            <a:ext cx="9144000" cy="514350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2"/>
          <p:cNvSpPr/>
          <p:nvPr/>
        </p:nvSpPr>
        <p:spPr>
          <a:xfrm>
            <a:off x="3943350" y="5231548"/>
            <a:ext cx="4572000" cy="784830"/>
          </a:xfrm>
          <a:prstGeom prst="rect">
            <a:avLst/>
          </a:prstGeom>
        </p:spPr>
        <p:txBody>
          <a:bodyPr wrap="square">
            <a:spAutoFit/>
          </a:bodyPr>
          <a:lstStyle/>
          <a:p>
            <a:r>
              <a:rPr lang="en-US" sz="1500" b="1" i="1" dirty="0">
                <a:latin typeface="Cambria" panose="02040503050406030204" pitchFamily="18" charset="0"/>
              </a:rPr>
              <a:t>Mark </a:t>
            </a:r>
            <a:r>
              <a:rPr lang="en-US" sz="1500" b="1" i="1" dirty="0" err="1">
                <a:latin typeface="Cambria" panose="02040503050406030204" pitchFamily="18" charset="0"/>
              </a:rPr>
              <a:t>Zukerberg</a:t>
            </a:r>
            <a:endParaRPr lang="en-US" sz="1500" b="1" i="1" dirty="0">
              <a:latin typeface="Cambria" panose="02040503050406030204" pitchFamily="18" charset="0"/>
            </a:endParaRPr>
          </a:p>
          <a:p>
            <a:r>
              <a:rPr lang="en-US" sz="1500" b="1" i="1" dirty="0">
                <a:latin typeface="Cambria" panose="02040503050406030204" pitchFamily="18" charset="0"/>
              </a:rPr>
              <a:t>Founder &amp; CEO</a:t>
            </a:r>
          </a:p>
          <a:p>
            <a:r>
              <a:rPr lang="en-US" sz="1500" i="1" dirty="0">
                <a:latin typeface="Cambria" panose="02040503050406030204" pitchFamily="18" charset="0"/>
              </a:rPr>
              <a:t>Facebook</a:t>
            </a:r>
          </a:p>
        </p:txBody>
      </p:sp>
      <p:sp>
        <p:nvSpPr>
          <p:cNvPr id="4" name="Rectangle 3"/>
          <p:cNvSpPr/>
          <p:nvPr/>
        </p:nvSpPr>
        <p:spPr>
          <a:xfrm>
            <a:off x="4252409" y="1869043"/>
            <a:ext cx="4817627" cy="2169825"/>
          </a:xfrm>
          <a:prstGeom prst="rect">
            <a:avLst/>
          </a:prstGeom>
        </p:spPr>
        <p:txBody>
          <a:bodyPr wrap="square">
            <a:spAutoFit/>
          </a:bodyPr>
          <a:lstStyle/>
          <a:p>
            <a:pPr algn="ctr"/>
            <a:r>
              <a:rPr lang="en-US" sz="2700" i="1" dirty="0">
                <a:latin typeface="Cambria" panose="02040503050406030204" pitchFamily="18" charset="0"/>
              </a:rPr>
              <a:t>The biggest risk is not taking any risk…in a world that’s changing really quickly, the only strategy that is guaranteed to fail is not taking risks</a:t>
            </a:r>
          </a:p>
        </p:txBody>
      </p:sp>
      <p:sp>
        <p:nvSpPr>
          <p:cNvPr id="5" name="TextBox 6"/>
          <p:cNvSpPr txBox="1"/>
          <p:nvPr/>
        </p:nvSpPr>
        <p:spPr>
          <a:xfrm>
            <a:off x="3943350" y="1548077"/>
            <a:ext cx="741485" cy="1015663"/>
          </a:xfrm>
          <a:prstGeom prst="rect">
            <a:avLst/>
          </a:prstGeom>
          <a:noFill/>
        </p:spPr>
        <p:txBody>
          <a:bodyPr wrap="square" rtlCol="0">
            <a:spAutoFit/>
          </a:bodyPr>
          <a:lstStyle/>
          <a:p>
            <a:pPr algn="ctr">
              <a:spcBef>
                <a:spcPts val="0"/>
              </a:spcBef>
              <a:spcAft>
                <a:spcPts val="0"/>
              </a:spcAft>
            </a:pPr>
            <a:r>
              <a:rPr lang="en-US" sz="6000" i="1" dirty="0">
                <a:latin typeface="Harrington" panose="04040505050A02020702" pitchFamily="82" charset="0"/>
                <a:ea typeface="Times New Roman" panose="02020603050405020304" pitchFamily="18" charset="0"/>
                <a:cs typeface="MV Boli" panose="02000500030200090000" pitchFamily="2" charset="0"/>
              </a:rPr>
              <a:t>“</a:t>
            </a:r>
            <a:endParaRPr lang="en-US" sz="900" dirty="0">
              <a:latin typeface="Times New Roman" panose="02020603050405020304" pitchFamily="18" charset="0"/>
              <a:ea typeface="Times New Roman" panose="02020603050405020304" pitchFamily="18" charset="0"/>
            </a:endParaRPr>
          </a:p>
        </p:txBody>
      </p:sp>
      <p:sp>
        <p:nvSpPr>
          <p:cNvPr id="6" name="TextBox 5"/>
          <p:cNvSpPr txBox="1"/>
          <p:nvPr/>
        </p:nvSpPr>
        <p:spPr>
          <a:xfrm>
            <a:off x="8101462" y="3421547"/>
            <a:ext cx="741485" cy="1015663"/>
          </a:xfrm>
          <a:prstGeom prst="rect">
            <a:avLst/>
          </a:prstGeom>
          <a:noFill/>
        </p:spPr>
        <p:txBody>
          <a:bodyPr wrap="square" rtlCol="0">
            <a:spAutoFit/>
          </a:bodyPr>
          <a:lstStyle/>
          <a:p>
            <a:pPr algn="ctr">
              <a:spcBef>
                <a:spcPts val="0"/>
              </a:spcBef>
              <a:spcAft>
                <a:spcPts val="0"/>
              </a:spcAft>
            </a:pPr>
            <a:r>
              <a:rPr lang="en-US" sz="6000" i="1">
                <a:latin typeface="Harrington" panose="04040505050A02020702" pitchFamily="82" charset="0"/>
                <a:ea typeface="Times New Roman" panose="02020603050405020304" pitchFamily="18" charset="0"/>
                <a:cs typeface="MV Boli" panose="02000500030200090000" pitchFamily="2" charset="0"/>
              </a:rPr>
              <a:t>”</a:t>
            </a:r>
            <a:endParaRPr lang="en-US" sz="9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022928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614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54C06149-BF71-4FEE-AF36-78CE5264E997}" type="slidenum">
              <a:rPr lang="en-US" altLang="en-US" sz="1400" smtClean="0"/>
              <a:pPr>
                <a:spcBef>
                  <a:spcPct val="0"/>
                </a:spcBef>
                <a:buFontTx/>
                <a:buNone/>
              </a:pPr>
              <a:t>3</a:t>
            </a:fld>
            <a:endParaRPr lang="en-US" altLang="en-US" sz="1400" smtClean="0"/>
          </a:p>
        </p:txBody>
      </p:sp>
      <p:sp>
        <p:nvSpPr>
          <p:cNvPr id="6148" name="Rectangle 2"/>
          <p:cNvSpPr>
            <a:spLocks noGrp="1" noChangeArrowheads="1"/>
          </p:cNvSpPr>
          <p:nvPr>
            <p:ph type="body" sz="half" idx="1"/>
          </p:nvPr>
        </p:nvSpPr>
        <p:spPr>
          <a:xfrm>
            <a:off x="457200" y="1600200"/>
            <a:ext cx="7772400" cy="4525963"/>
          </a:xfrm>
        </p:spPr>
        <p:txBody>
          <a:bodyPr/>
          <a:lstStyle/>
          <a:p>
            <a:pPr marL="609600" indent="-609600" algn="ctr"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algn="just" eaLnBrk="1" hangingPunct="1">
              <a:buFontTx/>
              <a:buNone/>
            </a:pPr>
            <a:r>
              <a:rPr lang="en-US" altLang="en-US" sz="2800" u="sng" smtClean="0">
                <a:latin typeface="Tahoma" panose="020B0604030504040204" pitchFamily="34" charset="0"/>
                <a:ea typeface="ＭＳ Ｐゴシック" panose="020B0600070205080204" pitchFamily="34" charset="-128"/>
              </a:rPr>
              <a:t>Strategy formulation</a:t>
            </a:r>
            <a:r>
              <a:rPr lang="en-US" altLang="en-US" sz="2800" smtClean="0">
                <a:latin typeface="Tahoma" panose="020B0604030504040204" pitchFamily="34" charset="0"/>
                <a:ea typeface="ＭＳ Ｐゴシック" panose="020B0600070205080204" pitchFamily="34" charset="-128"/>
              </a:rPr>
              <a:t> -</a:t>
            </a:r>
            <a:r>
              <a:rPr lang="en-US" altLang="en-US" smtClean="0">
                <a:latin typeface="Tahoma" panose="020B0604030504040204" pitchFamily="34" charset="0"/>
                <a:ea typeface="ＭＳ Ｐゴシック" panose="020B0600070205080204" pitchFamily="34" charset="-128"/>
              </a:rPr>
              <a:t> </a:t>
            </a:r>
            <a:r>
              <a:rPr lang="en-US" altLang="en-US" sz="2400" smtClean="0">
                <a:latin typeface="Tahoma" panose="020B0604030504040204" pitchFamily="34" charset="0"/>
                <a:ea typeface="ＭＳ Ｐゴシック" panose="020B0600070205080204" pitchFamily="34" charset="-128"/>
              </a:rPr>
              <a:t>concerns </a:t>
            </a:r>
            <a:r>
              <a:rPr lang="en-US" altLang="en-US" sz="2400" b="1" smtClean="0">
                <a:latin typeface="Tahoma" panose="020B0604030504040204" pitchFamily="34" charset="0"/>
                <a:ea typeface="ＭＳ Ｐゴシック" panose="020B0600070205080204" pitchFamily="34" charset="-128"/>
              </a:rPr>
              <a:t>developing</a:t>
            </a:r>
            <a:r>
              <a:rPr lang="en-US" altLang="en-US" sz="2400" smtClean="0">
                <a:latin typeface="Tahoma" panose="020B0604030504040204" pitchFamily="34" charset="0"/>
                <a:ea typeface="ＭＳ Ｐゴシック" panose="020B0600070205080204" pitchFamily="34" charset="-128"/>
              </a:rPr>
              <a:t> a corporation’s mission, objectives, strategies and policies</a:t>
            </a:r>
          </a:p>
          <a:p>
            <a:pPr marL="609600" indent="-609600" algn="just"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algn="just" eaLnBrk="1" hangingPunct="1">
              <a:buFontTx/>
              <a:buNone/>
            </a:pPr>
            <a:r>
              <a:rPr lang="en-US" altLang="en-US" sz="2800" u="sng" smtClean="0">
                <a:latin typeface="Tahoma" panose="020B0604030504040204" pitchFamily="34" charset="0"/>
                <a:ea typeface="ＭＳ Ｐゴシック" panose="020B0600070205080204" pitchFamily="34" charset="-128"/>
              </a:rPr>
              <a:t>Situation Analysis</a:t>
            </a:r>
            <a:r>
              <a:rPr lang="en-US" altLang="en-US" sz="2800" smtClean="0">
                <a:latin typeface="Tahoma" panose="020B0604030504040204" pitchFamily="34" charset="0"/>
                <a:ea typeface="ＭＳ Ｐゴシック" panose="020B0600070205080204" pitchFamily="34" charset="-128"/>
              </a:rPr>
              <a:t> -</a:t>
            </a:r>
            <a:r>
              <a:rPr lang="en-US" altLang="en-US" sz="2400" smtClean="0">
                <a:latin typeface="Tahoma" panose="020B0604030504040204" pitchFamily="34" charset="0"/>
                <a:ea typeface="ＭＳ Ｐゴシック" panose="020B0600070205080204" pitchFamily="34" charset="-128"/>
              </a:rPr>
              <a:t> the </a:t>
            </a:r>
            <a:r>
              <a:rPr lang="en-US" altLang="en-US" sz="2400" b="1" smtClean="0">
                <a:latin typeface="Tahoma" panose="020B0604030504040204" pitchFamily="34" charset="0"/>
                <a:ea typeface="ＭＳ Ｐゴシック" panose="020B0600070205080204" pitchFamily="34" charset="-128"/>
              </a:rPr>
              <a:t>process of finding a strategic fit</a:t>
            </a:r>
            <a:r>
              <a:rPr lang="en-US" altLang="en-US" sz="2400" smtClean="0">
                <a:latin typeface="Tahoma" panose="020B0604030504040204" pitchFamily="34" charset="0"/>
                <a:ea typeface="ＭＳ Ｐゴシック" panose="020B0600070205080204" pitchFamily="34" charset="-128"/>
              </a:rPr>
              <a:t> between external opportunities and internal strengths while working around external and internal weaknesses</a:t>
            </a:r>
          </a:p>
          <a:p>
            <a:pPr marL="609600" indent="-609600" eaLnBrk="1" hangingPunct="1"/>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buFontTx/>
              <a:buNone/>
            </a:pPr>
            <a:endParaRPr lang="en-US" altLang="en-US" sz="2800" smtClean="0">
              <a:latin typeface="Tahoma" panose="020B0604030504040204" pitchFamily="34" charset="0"/>
              <a:ea typeface="ＭＳ Ｐゴシック" panose="020B0600070205080204" pitchFamily="34" charset="-128"/>
            </a:endParaRPr>
          </a:p>
          <a:p>
            <a:pPr marL="609600" indent="-609600" eaLnBrk="1" hangingPunct="1"/>
            <a:endParaRPr lang="en-US" altLang="en-US" sz="2400" smtClean="0">
              <a:latin typeface="Tahoma" panose="020B0604030504040204" pitchFamily="34" charset="0"/>
              <a:ea typeface="ＭＳ Ｐゴシック" panose="020B0600070205080204" pitchFamily="34" charset="-128"/>
            </a:endParaRPr>
          </a:p>
        </p:txBody>
      </p:sp>
      <p:sp>
        <p:nvSpPr>
          <p:cNvPr id="6149"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6150" name="Picture 1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001713"/>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8195"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8D616770-99DD-4F6E-BBA6-95BBE7916E1C}" type="slidenum">
              <a:rPr lang="en-US" altLang="en-US" sz="1400" smtClean="0"/>
              <a:pPr>
                <a:spcBef>
                  <a:spcPct val="0"/>
                </a:spcBef>
                <a:buFontTx/>
                <a:buNone/>
              </a:pPr>
              <a:t>4</a:t>
            </a:fld>
            <a:endParaRPr lang="en-US" altLang="en-US" sz="1400" smtClean="0"/>
          </a:p>
        </p:txBody>
      </p:sp>
      <p:sp>
        <p:nvSpPr>
          <p:cNvPr id="8196" name="Rectangle 2"/>
          <p:cNvSpPr>
            <a:spLocks noGrp="1" noChangeArrowheads="1"/>
          </p:cNvSpPr>
          <p:nvPr>
            <p:ph type="body" sz="half" idx="1"/>
          </p:nvPr>
        </p:nvSpPr>
        <p:spPr>
          <a:xfrm>
            <a:off x="457200" y="1600200"/>
            <a:ext cx="7772400" cy="4525963"/>
          </a:xfrm>
        </p:spPr>
        <p:txBody>
          <a:bodyPr/>
          <a:lstStyle/>
          <a:p>
            <a:pPr marL="609600" indent="-609600" algn="ctr"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buFontTx/>
              <a:buNone/>
            </a:pPr>
            <a:r>
              <a:rPr lang="en-US" altLang="en-US" sz="2800" u="sng" smtClean="0">
                <a:latin typeface="Tahoma" panose="020B0604030504040204" pitchFamily="34" charset="0"/>
                <a:ea typeface="ＭＳ Ｐゴシック" panose="020B0600070205080204" pitchFamily="34" charset="-128"/>
              </a:rPr>
              <a:t>SWOT-</a:t>
            </a:r>
            <a:r>
              <a:rPr lang="en-US" altLang="en-US" sz="2800" smtClean="0">
                <a:latin typeface="Tahoma" panose="020B0604030504040204" pitchFamily="34" charset="0"/>
                <a:ea typeface="ＭＳ Ｐゴシック" panose="020B0600070205080204" pitchFamily="34" charset="-128"/>
              </a:rPr>
              <a:t> </a:t>
            </a:r>
            <a:r>
              <a:rPr lang="en-US" altLang="en-US" sz="2400" b="1" smtClean="0">
                <a:latin typeface="Tahoma" panose="020B0604030504040204" pitchFamily="34" charset="0"/>
                <a:ea typeface="ＭＳ Ｐゴシック" panose="020B0600070205080204" pitchFamily="34" charset="-128"/>
              </a:rPr>
              <a:t>S</a:t>
            </a:r>
            <a:r>
              <a:rPr lang="en-US" altLang="en-US" sz="2400" smtClean="0">
                <a:latin typeface="Tahoma" panose="020B0604030504040204" pitchFamily="34" charset="0"/>
                <a:ea typeface="ＭＳ Ｐゴシック" panose="020B0600070205080204" pitchFamily="34" charset="-128"/>
              </a:rPr>
              <a:t>trengths-</a:t>
            </a:r>
            <a:r>
              <a:rPr lang="en-US" altLang="en-US" sz="2400" b="1" smtClean="0">
                <a:latin typeface="Tahoma" panose="020B0604030504040204" pitchFamily="34" charset="0"/>
                <a:ea typeface="ＭＳ Ｐゴシック" panose="020B0600070205080204" pitchFamily="34" charset="-128"/>
              </a:rPr>
              <a:t>W</a:t>
            </a:r>
            <a:r>
              <a:rPr lang="en-US" altLang="en-US" sz="2400" smtClean="0">
                <a:latin typeface="Tahoma" panose="020B0604030504040204" pitchFamily="34" charset="0"/>
                <a:ea typeface="ＭＳ Ｐゴシック" panose="020B0600070205080204" pitchFamily="34" charset="-128"/>
              </a:rPr>
              <a:t>eaknesses-</a:t>
            </a:r>
            <a:r>
              <a:rPr lang="en-US" altLang="en-US" sz="2400" b="1" smtClean="0">
                <a:latin typeface="Tahoma" panose="020B0604030504040204" pitchFamily="34" charset="0"/>
                <a:ea typeface="ＭＳ Ｐゴシック" panose="020B0600070205080204" pitchFamily="34" charset="-128"/>
              </a:rPr>
              <a:t>O</a:t>
            </a:r>
            <a:r>
              <a:rPr lang="en-US" altLang="en-US" sz="2400" smtClean="0">
                <a:latin typeface="Tahoma" panose="020B0604030504040204" pitchFamily="34" charset="0"/>
                <a:ea typeface="ＭＳ Ｐゴシック" panose="020B0600070205080204" pitchFamily="34" charset="-128"/>
              </a:rPr>
              <a:t>pportunities-</a:t>
            </a:r>
            <a:r>
              <a:rPr lang="en-US" altLang="en-US" sz="2400" b="1" smtClean="0">
                <a:latin typeface="Tahoma" panose="020B0604030504040204" pitchFamily="34" charset="0"/>
                <a:ea typeface="ＭＳ Ｐゴシック" panose="020B0600070205080204" pitchFamily="34" charset="-128"/>
              </a:rPr>
              <a:t>T</a:t>
            </a:r>
            <a:r>
              <a:rPr lang="en-US" altLang="en-US" sz="2400" smtClean="0">
                <a:latin typeface="Tahoma" panose="020B0604030504040204" pitchFamily="34" charset="0"/>
                <a:ea typeface="ＭＳ Ｐゴシック" panose="020B0600070205080204" pitchFamily="34" charset="-128"/>
              </a:rPr>
              <a:t>hreats</a:t>
            </a:r>
          </a:p>
          <a:p>
            <a:pPr marL="609600" indent="-609600"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algn="ctr" eaLnBrk="1" hangingPunct="1">
              <a:buFontTx/>
              <a:buNone/>
            </a:pPr>
            <a:r>
              <a:rPr lang="en-US" altLang="en-US" sz="2400" smtClean="0">
                <a:latin typeface="Tahoma" panose="020B0604030504040204" pitchFamily="34" charset="0"/>
                <a:ea typeface="ＭＳ Ｐゴシック" panose="020B0600070205080204" pitchFamily="34" charset="-128"/>
              </a:rPr>
              <a:t>Strategy= opportunity/capacity</a:t>
            </a:r>
          </a:p>
          <a:p>
            <a:pPr marL="609600" indent="-609600" eaLnBrk="1" hangingPunct="1">
              <a:buFontTx/>
              <a:buNone/>
            </a:pPr>
            <a:r>
              <a:rPr lang="en-US" altLang="en-US" sz="2400" smtClean="0">
                <a:latin typeface="Tahoma" panose="020B0604030504040204" pitchFamily="34" charset="0"/>
                <a:ea typeface="ＭＳ Ｐゴシック" panose="020B0600070205080204" pitchFamily="34" charset="-128"/>
              </a:rPr>
              <a:t>Opportunity has no real value unless a company has the capacity to take advantage of that opportunity</a:t>
            </a:r>
          </a:p>
          <a:p>
            <a:pPr marL="609600" indent="-609600" eaLnBrk="1" hangingPunct="1">
              <a:buFontTx/>
              <a:buNone/>
            </a:pPr>
            <a:endParaRPr lang="en-US" altLang="en-US" sz="2800" smtClean="0">
              <a:latin typeface="Tahoma" panose="020B0604030504040204" pitchFamily="34" charset="0"/>
              <a:ea typeface="ＭＳ Ｐゴシック" panose="020B0600070205080204" pitchFamily="34" charset="-128"/>
            </a:endParaRPr>
          </a:p>
          <a:p>
            <a:pPr marL="609600" indent="-609600" eaLnBrk="1" hangingPunct="1"/>
            <a:endParaRPr lang="en-US" altLang="en-US" sz="2400" smtClean="0">
              <a:latin typeface="Tahoma" panose="020B0604030504040204" pitchFamily="34" charset="0"/>
              <a:ea typeface="ＭＳ Ｐゴシック" panose="020B0600070205080204" pitchFamily="34" charset="-128"/>
            </a:endParaRPr>
          </a:p>
        </p:txBody>
      </p:sp>
      <p:sp>
        <p:nvSpPr>
          <p:cNvPr id="8197"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8198"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001713"/>
          </a:xfr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1024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E5CAC67F-7A4B-470A-A38A-AC951F64CAD1}" type="slidenum">
              <a:rPr lang="en-US" altLang="en-US" sz="1400" smtClean="0"/>
              <a:pPr>
                <a:spcBef>
                  <a:spcPct val="0"/>
                </a:spcBef>
                <a:buFontTx/>
                <a:buNone/>
              </a:pPr>
              <a:t>5</a:t>
            </a:fld>
            <a:endParaRPr lang="en-US" altLang="en-US" sz="1400" smtClean="0"/>
          </a:p>
        </p:txBody>
      </p:sp>
      <p:sp>
        <p:nvSpPr>
          <p:cNvPr id="10244" name="Rectangle 2"/>
          <p:cNvSpPr>
            <a:spLocks noGrp="1" noChangeArrowheads="1"/>
          </p:cNvSpPr>
          <p:nvPr>
            <p:ph type="body" sz="half" idx="1"/>
          </p:nvPr>
        </p:nvSpPr>
        <p:spPr>
          <a:xfrm>
            <a:off x="457200" y="1600200"/>
            <a:ext cx="7772400" cy="4525963"/>
          </a:xfrm>
        </p:spPr>
        <p:txBody>
          <a:bodyPr/>
          <a:lstStyle/>
          <a:p>
            <a:pPr marL="609600" indent="-609600" algn="ctr" eaLnBrk="1" hangingPunct="1">
              <a:buFontTx/>
              <a:buNone/>
            </a:pPr>
            <a:r>
              <a:rPr lang="en-US" altLang="en-US" sz="2800" smtClean="0">
                <a:latin typeface="Tahoma" panose="020B0604030504040204" pitchFamily="34" charset="0"/>
                <a:ea typeface="ＭＳ Ｐゴシック" panose="020B0600070205080204" pitchFamily="34" charset="-128"/>
              </a:rPr>
              <a:t>Criticisms of SWOT analysis</a:t>
            </a:r>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r>
              <a:rPr lang="en-US" altLang="en-US" sz="2400" smtClean="0">
                <a:latin typeface="Tahoma" panose="020B0604030504040204" pitchFamily="34" charset="0"/>
                <a:ea typeface="ＭＳ Ｐゴシック" panose="020B0600070205080204" pitchFamily="34" charset="-128"/>
              </a:rPr>
              <a:t>Generates lengthy lists</a:t>
            </a:r>
          </a:p>
          <a:p>
            <a:pPr marL="609600" indent="-609600" eaLnBrk="1" hangingPunct="1"/>
            <a:r>
              <a:rPr lang="en-US" altLang="en-US" sz="2400" smtClean="0">
                <a:latin typeface="Tahoma" panose="020B0604030504040204" pitchFamily="34" charset="0"/>
                <a:ea typeface="ＭＳ Ｐゴシック" panose="020B0600070205080204" pitchFamily="34" charset="-128"/>
              </a:rPr>
              <a:t>Uses no weights to reflect priorities</a:t>
            </a:r>
          </a:p>
          <a:p>
            <a:pPr marL="609600" indent="-609600" eaLnBrk="1" hangingPunct="1"/>
            <a:r>
              <a:rPr lang="en-US" altLang="en-US" sz="2400" smtClean="0">
                <a:latin typeface="Tahoma" panose="020B0604030504040204" pitchFamily="34" charset="0"/>
                <a:ea typeface="ＭＳ Ｐゴシック" panose="020B0600070205080204" pitchFamily="34" charset="-128"/>
              </a:rPr>
              <a:t>Uses ambiguous words and phrases</a:t>
            </a:r>
          </a:p>
          <a:p>
            <a:pPr marL="609600" indent="-609600" eaLnBrk="1" hangingPunct="1"/>
            <a:r>
              <a:rPr lang="en-US" altLang="en-US" sz="2400" smtClean="0">
                <a:latin typeface="Tahoma" panose="020B0604030504040204" pitchFamily="34" charset="0"/>
                <a:ea typeface="ＭＳ Ｐゴシック" panose="020B0600070205080204" pitchFamily="34" charset="-128"/>
              </a:rPr>
              <a:t>Same factor can be in 2 categories</a:t>
            </a:r>
          </a:p>
          <a:p>
            <a:pPr marL="609600" indent="-609600" eaLnBrk="1" hangingPunct="1"/>
            <a:r>
              <a:rPr lang="en-US" altLang="en-US" sz="2400" smtClean="0">
                <a:latin typeface="Tahoma" panose="020B0604030504040204" pitchFamily="34" charset="0"/>
                <a:ea typeface="ＭＳ Ｐゴシック" panose="020B0600070205080204" pitchFamily="34" charset="-128"/>
              </a:rPr>
              <a:t>No obligation to verify opinion with data or analysis</a:t>
            </a:r>
          </a:p>
          <a:p>
            <a:pPr marL="609600" indent="-609600" eaLnBrk="1" hangingPunct="1"/>
            <a:r>
              <a:rPr lang="en-US" altLang="en-US" sz="2400" smtClean="0">
                <a:latin typeface="Tahoma" panose="020B0604030504040204" pitchFamily="34" charset="0"/>
                <a:ea typeface="ＭＳ Ｐゴシック" panose="020B0600070205080204" pitchFamily="34" charset="-128"/>
              </a:rPr>
              <a:t>Requires only a single level of analysis</a:t>
            </a:r>
          </a:p>
          <a:p>
            <a:pPr marL="609600" indent="-609600" eaLnBrk="1" hangingPunct="1"/>
            <a:r>
              <a:rPr lang="en-US" altLang="en-US" sz="2400" smtClean="0">
                <a:latin typeface="Tahoma" panose="020B0604030504040204" pitchFamily="34" charset="0"/>
                <a:ea typeface="ＭＳ Ｐゴシック" panose="020B0600070205080204" pitchFamily="34" charset="-128"/>
              </a:rPr>
              <a:t>No logical link to strategy implementation</a:t>
            </a:r>
          </a:p>
        </p:txBody>
      </p:sp>
      <p:sp>
        <p:nvSpPr>
          <p:cNvPr id="10245"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0246"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001713"/>
          </a:xfr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1229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0F9E242C-D134-4658-B189-AD151B02766F}" type="slidenum">
              <a:rPr lang="en-US" altLang="en-US" sz="1400" smtClean="0"/>
              <a:pPr>
                <a:spcBef>
                  <a:spcPct val="0"/>
                </a:spcBef>
                <a:buFontTx/>
                <a:buNone/>
              </a:pPr>
              <a:t>6</a:t>
            </a:fld>
            <a:endParaRPr lang="en-US" altLang="en-US" sz="1400" smtClean="0"/>
          </a:p>
        </p:txBody>
      </p:sp>
      <p:sp>
        <p:nvSpPr>
          <p:cNvPr id="12292" name="Rectangle 2"/>
          <p:cNvSpPr>
            <a:spLocks noGrp="1" noChangeArrowheads="1"/>
          </p:cNvSpPr>
          <p:nvPr>
            <p:ph type="body" sz="half" idx="1"/>
          </p:nvPr>
        </p:nvSpPr>
        <p:spPr>
          <a:xfrm>
            <a:off x="457200" y="1600200"/>
            <a:ext cx="7772400" cy="4525963"/>
          </a:xfrm>
        </p:spPr>
        <p:txBody>
          <a:bodyPr/>
          <a:lstStyle/>
          <a:p>
            <a:pPr marL="609600" indent="-609600" algn="ctr"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algn="ctr" eaLnBrk="1" hangingPunct="1">
              <a:buFontTx/>
              <a:buNone/>
            </a:pPr>
            <a:r>
              <a:rPr lang="en-US" altLang="en-US" sz="2800" smtClean="0">
                <a:latin typeface="Tahoma" panose="020B0604030504040204" pitchFamily="34" charset="0"/>
                <a:ea typeface="ＭＳ Ｐゴシック" panose="020B0600070205080204" pitchFamily="34" charset="-128"/>
              </a:rPr>
              <a:t>Generating a Strategic Factors Analysis Summary (SFAS) Matrix</a:t>
            </a:r>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buFontTx/>
              <a:buNone/>
            </a:pPr>
            <a:r>
              <a:rPr lang="en-US" altLang="en-US" sz="2800" u="sng" smtClean="0">
                <a:latin typeface="Tahoma" panose="020B0604030504040204" pitchFamily="34" charset="0"/>
                <a:ea typeface="ＭＳ Ｐゴシック" panose="020B0600070205080204" pitchFamily="34" charset="-128"/>
              </a:rPr>
              <a:t>SFAS</a:t>
            </a:r>
            <a:r>
              <a:rPr lang="en-US" altLang="en-US" sz="2400" smtClean="0">
                <a:latin typeface="Tahoma" panose="020B0604030504040204" pitchFamily="34" charset="0"/>
                <a:ea typeface="ＭＳ Ｐゴシック" panose="020B0600070205080204" pitchFamily="34" charset="-128"/>
              </a:rPr>
              <a:t> summarizes an organization’s strategic factors by combining the external factors from the EFAS Table with the internal factors from the IFAS Table</a:t>
            </a:r>
          </a:p>
        </p:txBody>
      </p:sp>
      <p:sp>
        <p:nvSpPr>
          <p:cNvPr id="12293"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2294"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001713"/>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14339"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012EE146-39A2-45F9-9661-F79DC82EBBA0}" type="slidenum">
              <a:rPr lang="en-US" altLang="en-US" sz="1400" smtClean="0"/>
              <a:pPr>
                <a:spcBef>
                  <a:spcPct val="0"/>
                </a:spcBef>
                <a:buFontTx/>
                <a:buNone/>
              </a:pPr>
              <a:t>7</a:t>
            </a:fld>
            <a:endParaRPr lang="en-US" altLang="en-US" sz="1400" smtClean="0"/>
          </a:p>
        </p:txBody>
      </p:sp>
      <p:pic>
        <p:nvPicPr>
          <p:cNvPr id="14340"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200" y="152400"/>
            <a:ext cx="4833938" cy="6324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3"/>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91138" y="0"/>
            <a:ext cx="3700462" cy="62452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1638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A14D6829-AE8A-461C-86D4-1B178EF21AF3}" type="slidenum">
              <a:rPr lang="en-US" altLang="en-US" sz="1400" smtClean="0"/>
              <a:pPr>
                <a:spcBef>
                  <a:spcPct val="0"/>
                </a:spcBef>
                <a:buFontTx/>
                <a:buNone/>
              </a:pPr>
              <a:t>8</a:t>
            </a:fld>
            <a:endParaRPr lang="en-US" altLang="en-US" sz="1400" smtClean="0"/>
          </a:p>
        </p:txBody>
      </p:sp>
      <p:sp>
        <p:nvSpPr>
          <p:cNvPr id="16388" name="Rectangle 2"/>
          <p:cNvSpPr>
            <a:spLocks noGrp="1" noChangeArrowheads="1"/>
          </p:cNvSpPr>
          <p:nvPr>
            <p:ph type="body" sz="half" idx="1"/>
          </p:nvPr>
        </p:nvSpPr>
        <p:spPr>
          <a:xfrm>
            <a:off x="838200" y="914400"/>
            <a:ext cx="7772400" cy="4876800"/>
          </a:xfrm>
        </p:spPr>
        <p:txBody>
          <a:bodyPr/>
          <a:lstStyle/>
          <a:p>
            <a:pPr marL="609600" indent="-609600" algn="ctr" eaLnBrk="1" hangingPunct="1">
              <a:lnSpc>
                <a:spcPct val="80000"/>
              </a:lnSpc>
              <a:buFontTx/>
              <a:buNone/>
            </a:pPr>
            <a:endParaRPr lang="en-US" altLang="en-US" sz="2000" dirty="0" smtClean="0">
              <a:latin typeface="Tahoma" panose="020B0604030504040204" pitchFamily="34" charset="0"/>
              <a:ea typeface="ＭＳ Ｐゴシック" panose="020B0600070205080204" pitchFamily="34" charset="-128"/>
            </a:endParaRPr>
          </a:p>
          <a:p>
            <a:pPr marL="609600" indent="-609600" algn="ctr" eaLnBrk="1" hangingPunct="1">
              <a:lnSpc>
                <a:spcPct val="80000"/>
              </a:lnSpc>
              <a:buFontTx/>
              <a:buNone/>
            </a:pPr>
            <a:r>
              <a:rPr lang="en-US" altLang="en-US" sz="2800" dirty="0" smtClean="0">
                <a:latin typeface="Tahoma" panose="020B0604030504040204" pitchFamily="34" charset="0"/>
                <a:ea typeface="ＭＳ Ｐゴシック" panose="020B0600070205080204" pitchFamily="34" charset="-128"/>
              </a:rPr>
              <a:t>Finding a Propitious Niche</a:t>
            </a:r>
          </a:p>
          <a:p>
            <a:pPr marL="609600" indent="-609600" eaLnBrk="1" hangingPunct="1">
              <a:lnSpc>
                <a:spcPct val="80000"/>
              </a:lnSpc>
              <a:buFontTx/>
              <a:buNone/>
            </a:pPr>
            <a:endParaRPr lang="en-US" altLang="en-US" sz="2000" dirty="0" smtClean="0">
              <a:latin typeface="Tahoma" panose="020B0604030504040204" pitchFamily="34" charset="0"/>
              <a:ea typeface="ＭＳ Ｐゴシック" panose="020B0600070205080204" pitchFamily="34" charset="-128"/>
            </a:endParaRPr>
          </a:p>
          <a:p>
            <a:pPr marL="609600" indent="-609600" algn="just" eaLnBrk="1" hangingPunct="1">
              <a:lnSpc>
                <a:spcPct val="80000"/>
              </a:lnSpc>
              <a:buFontTx/>
              <a:buNone/>
            </a:pPr>
            <a:r>
              <a:rPr lang="en-US" altLang="en-US" sz="2800" u="sng" dirty="0" smtClean="0">
                <a:latin typeface="Tahoma" panose="020B0604030504040204" pitchFamily="34" charset="0"/>
                <a:ea typeface="ＭＳ Ｐゴシック" panose="020B0600070205080204" pitchFamily="34" charset="-128"/>
              </a:rPr>
              <a:t>Propitious niche-</a:t>
            </a:r>
            <a:r>
              <a:rPr lang="en-US" altLang="en-US" sz="2400" dirty="0" smtClean="0">
                <a:latin typeface="Tahoma" panose="020B0604030504040204" pitchFamily="34" charset="0"/>
                <a:ea typeface="ＭＳ Ｐゴシック" panose="020B0600070205080204" pitchFamily="34" charset="-128"/>
              </a:rPr>
              <a:t> where an organization can use its core competencies to take advantage of a particular market opportunity and the niche is just large enough for one firm to satisfy its demand</a:t>
            </a:r>
          </a:p>
          <a:p>
            <a:pPr marL="609600" indent="-609600" algn="just" eaLnBrk="1" hangingPunct="1">
              <a:lnSpc>
                <a:spcPct val="80000"/>
              </a:lnSpc>
              <a:buFontTx/>
              <a:buNone/>
            </a:pPr>
            <a:endParaRPr lang="en-US" altLang="en-US" sz="2400" dirty="0" smtClean="0">
              <a:latin typeface="Tahoma" panose="020B0604030504040204" pitchFamily="34" charset="0"/>
              <a:ea typeface="ＭＳ Ｐゴシック" panose="020B0600070205080204" pitchFamily="34" charset="-128"/>
            </a:endParaRPr>
          </a:p>
          <a:p>
            <a:pPr marL="609600" indent="-609600" algn="just" eaLnBrk="1" hangingPunct="1">
              <a:lnSpc>
                <a:spcPct val="80000"/>
              </a:lnSpc>
              <a:buFontTx/>
              <a:buNone/>
            </a:pPr>
            <a:r>
              <a:rPr lang="en-US" altLang="en-US" sz="2800" u="sng" dirty="0" smtClean="0">
                <a:latin typeface="Tahoma" panose="020B0604030504040204" pitchFamily="34" charset="0"/>
                <a:ea typeface="ＭＳ Ｐゴシック" panose="020B0600070205080204" pitchFamily="34" charset="-128"/>
              </a:rPr>
              <a:t>Strategic sweet spot-</a:t>
            </a:r>
            <a:r>
              <a:rPr lang="en-US" altLang="en-US" sz="2000" dirty="0" smtClean="0">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a company is able to satisfy customers’ needs in a way that rivals cannot</a:t>
            </a:r>
          </a:p>
          <a:p>
            <a:pPr marL="609600" indent="-609600" algn="just" eaLnBrk="1" hangingPunct="1">
              <a:lnSpc>
                <a:spcPct val="80000"/>
              </a:lnSpc>
              <a:buFontTx/>
              <a:buNone/>
            </a:pPr>
            <a:endParaRPr lang="en-US" altLang="en-US" sz="2000" dirty="0" smtClean="0">
              <a:latin typeface="Tahoma" panose="020B0604030504040204" pitchFamily="34" charset="0"/>
              <a:ea typeface="ＭＳ Ｐゴシック" panose="020B0600070205080204" pitchFamily="34" charset="-128"/>
            </a:endParaRPr>
          </a:p>
          <a:p>
            <a:pPr marL="609600" indent="-609600" algn="just" eaLnBrk="1" hangingPunct="1">
              <a:lnSpc>
                <a:spcPct val="80000"/>
              </a:lnSpc>
              <a:buFontTx/>
              <a:buNone/>
            </a:pPr>
            <a:r>
              <a:rPr lang="en-US" altLang="en-US" sz="2800" u="sng" dirty="0" smtClean="0">
                <a:latin typeface="Tahoma" panose="020B0604030504040204" pitchFamily="34" charset="0"/>
                <a:ea typeface="ＭＳ Ｐゴシック" panose="020B0600070205080204" pitchFamily="34" charset="-128"/>
              </a:rPr>
              <a:t>Strategic window-</a:t>
            </a:r>
            <a:r>
              <a:rPr lang="en-US" altLang="en-US" sz="2000" dirty="0" smtClean="0">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a unique market opportunity that is available for a particular time</a:t>
            </a:r>
          </a:p>
        </p:txBody>
      </p:sp>
      <p:sp>
        <p:nvSpPr>
          <p:cNvPr id="16389"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6390"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001713"/>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18435"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B654B9B4-33CF-4406-8A48-1E3A0B1CF804}" type="slidenum">
              <a:rPr lang="en-US" altLang="en-US" sz="1400" smtClean="0"/>
              <a:pPr>
                <a:spcBef>
                  <a:spcPct val="0"/>
                </a:spcBef>
                <a:buFontTx/>
                <a:buNone/>
              </a:pPr>
              <a:t>9</a:t>
            </a:fld>
            <a:endParaRPr lang="en-US" altLang="en-US" sz="1400" smtClean="0"/>
          </a:p>
        </p:txBody>
      </p:sp>
      <p:sp>
        <p:nvSpPr>
          <p:cNvPr id="18436"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8437"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003300"/>
          </a:xfrm>
          <a:noFill/>
        </p:spPr>
      </p:pic>
      <p:pic>
        <p:nvPicPr>
          <p:cNvPr id="18438" name="Picture 10"/>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524000" y="1011238"/>
            <a:ext cx="6248400" cy="4926012"/>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2048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661DBE6A-04B5-4578-B51A-3BBB4D8649A0}" type="slidenum">
              <a:rPr lang="en-US" altLang="en-US" sz="1400" smtClean="0"/>
              <a:pPr>
                <a:spcBef>
                  <a:spcPct val="0"/>
                </a:spcBef>
                <a:buFontTx/>
                <a:buNone/>
              </a:pPr>
              <a:t>10</a:t>
            </a:fld>
            <a:endParaRPr lang="en-US" altLang="en-US" sz="1400" smtClean="0"/>
          </a:p>
        </p:txBody>
      </p:sp>
      <p:sp>
        <p:nvSpPr>
          <p:cNvPr id="20484" name="Rectangle 2"/>
          <p:cNvSpPr>
            <a:spLocks noGrp="1" noChangeArrowheads="1"/>
          </p:cNvSpPr>
          <p:nvPr>
            <p:ph type="body" sz="half" idx="1"/>
          </p:nvPr>
        </p:nvSpPr>
        <p:spPr>
          <a:xfrm>
            <a:off x="838200" y="914400"/>
            <a:ext cx="7772400" cy="4876800"/>
          </a:xfrm>
        </p:spPr>
        <p:txBody>
          <a:bodyPr/>
          <a:lstStyle/>
          <a:p>
            <a:pPr marL="609600" indent="-609600" algn="ctr" eaLnBrk="1" hangingPunct="1">
              <a:lnSpc>
                <a:spcPct val="90000"/>
              </a:lnSpc>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algn="ctr" eaLnBrk="1" hangingPunct="1">
              <a:lnSpc>
                <a:spcPct val="90000"/>
              </a:lnSpc>
              <a:buFontTx/>
              <a:buNone/>
            </a:pPr>
            <a:r>
              <a:rPr lang="en-US" altLang="en-US" sz="2800" smtClean="0">
                <a:latin typeface="Tahoma" panose="020B0604030504040204" pitchFamily="34" charset="0"/>
                <a:ea typeface="ＭＳ Ｐゴシック" panose="020B0600070205080204" pitchFamily="34" charset="-128"/>
              </a:rPr>
              <a:t>Review of Mission and Objectives</a:t>
            </a:r>
          </a:p>
          <a:p>
            <a:pPr marL="609600" indent="-609600" eaLnBrk="1" hangingPunct="1">
              <a:lnSpc>
                <a:spcPct val="90000"/>
              </a:lnSpc>
              <a:buFontTx/>
              <a:buNone/>
            </a:pPr>
            <a:endParaRPr lang="en-US" altLang="en-US" sz="2800" smtClean="0">
              <a:latin typeface="Tahoma" panose="020B0604030504040204" pitchFamily="34" charset="0"/>
              <a:ea typeface="ＭＳ Ｐゴシック" panose="020B0600070205080204" pitchFamily="34" charset="-128"/>
            </a:endParaRPr>
          </a:p>
          <a:p>
            <a:pPr marL="609600" indent="-609600" eaLnBrk="1" hangingPunct="1">
              <a:lnSpc>
                <a:spcPct val="90000"/>
              </a:lnSpc>
              <a:buFontTx/>
              <a:buNone/>
            </a:pPr>
            <a:r>
              <a:rPr lang="en-US" altLang="en-US" sz="2800" smtClean="0">
                <a:latin typeface="Tahoma" panose="020B0604030504040204" pitchFamily="34" charset="0"/>
                <a:ea typeface="ＭＳ Ｐゴシック" panose="020B0600070205080204" pitchFamily="34" charset="-128"/>
              </a:rPr>
              <a:t>A re-examination of an organization’s current mission and objectives must be made before alternative strategies can be generated and evaluated</a:t>
            </a:r>
          </a:p>
          <a:p>
            <a:pPr marL="609600" indent="-609600" eaLnBrk="1" hangingPunct="1">
              <a:lnSpc>
                <a:spcPct val="90000"/>
              </a:lnSpc>
              <a:buFontTx/>
              <a:buNone/>
            </a:pPr>
            <a:endParaRPr lang="en-US" altLang="en-US" sz="2800" smtClean="0">
              <a:latin typeface="Tahoma" panose="020B0604030504040204" pitchFamily="34" charset="0"/>
              <a:ea typeface="ＭＳ Ｐゴシック" panose="020B0600070205080204" pitchFamily="34" charset="-128"/>
            </a:endParaRPr>
          </a:p>
          <a:p>
            <a:pPr marL="609600" indent="-609600" eaLnBrk="1" hangingPunct="1">
              <a:lnSpc>
                <a:spcPct val="90000"/>
              </a:lnSpc>
              <a:buFontTx/>
              <a:buNone/>
            </a:pPr>
            <a:r>
              <a:rPr lang="en-US" altLang="en-US" sz="2800" smtClean="0">
                <a:latin typeface="Tahoma" panose="020B0604030504040204" pitchFamily="34" charset="0"/>
                <a:ea typeface="ＭＳ Ｐゴシック" panose="020B0600070205080204" pitchFamily="34" charset="-128"/>
              </a:rPr>
              <a:t>Performance problems can derive from inappropriate (narrow or too broad) mission statements and objectives</a:t>
            </a:r>
          </a:p>
        </p:txBody>
      </p:sp>
      <p:sp>
        <p:nvSpPr>
          <p:cNvPr id="20485"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486" name="Picture 6"/>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049338"/>
          </a:xfr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22531"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3E9B2BC5-9A4B-4DF0-A456-01D7512FFC1A}" type="slidenum">
              <a:rPr lang="en-US" altLang="en-US" sz="1400" smtClean="0"/>
              <a:pPr>
                <a:spcBef>
                  <a:spcPct val="0"/>
                </a:spcBef>
                <a:buFontTx/>
                <a:buNone/>
              </a:pPr>
              <a:t>11</a:t>
            </a:fld>
            <a:endParaRPr lang="en-US" altLang="en-US" sz="1400" smtClean="0"/>
          </a:p>
        </p:txBody>
      </p:sp>
      <p:sp>
        <p:nvSpPr>
          <p:cNvPr id="22532" name="Rectangle 2"/>
          <p:cNvSpPr>
            <a:spLocks noGrp="1" noChangeArrowheads="1"/>
          </p:cNvSpPr>
          <p:nvPr>
            <p:ph type="body" sz="half" idx="1"/>
          </p:nvPr>
        </p:nvSpPr>
        <p:spPr>
          <a:xfrm>
            <a:off x="457200" y="1371600"/>
            <a:ext cx="8305800" cy="4114800"/>
          </a:xfrm>
        </p:spPr>
        <p:txBody>
          <a:bodyPr/>
          <a:lstStyle/>
          <a:p>
            <a:pPr marL="609600" indent="-609600" algn="ctr" eaLnBrk="1" hangingPunct="1">
              <a:lnSpc>
                <a:spcPct val="90000"/>
              </a:lnSpc>
              <a:buFontTx/>
              <a:buNone/>
            </a:pPr>
            <a:endParaRPr lang="en-US" altLang="en-US" sz="2400" u="sng" smtClean="0">
              <a:latin typeface="Tahoma" panose="020B0604030504040204" pitchFamily="34" charset="0"/>
              <a:ea typeface="ＭＳ Ｐゴシック" panose="020B0600070205080204" pitchFamily="34" charset="-128"/>
            </a:endParaRPr>
          </a:p>
          <a:p>
            <a:pPr marL="609600" indent="-609600" algn="ctr" eaLnBrk="1" hangingPunct="1">
              <a:lnSpc>
                <a:spcPct val="90000"/>
              </a:lnSpc>
              <a:buFontTx/>
              <a:buNone/>
            </a:pPr>
            <a:r>
              <a:rPr lang="en-US" altLang="en-US" sz="2400" u="sng" smtClean="0">
                <a:latin typeface="Tahoma" panose="020B0604030504040204" pitchFamily="34" charset="0"/>
                <a:ea typeface="ＭＳ Ｐゴシック" panose="020B0600070205080204" pitchFamily="34" charset="-128"/>
              </a:rPr>
              <a:t>TOWS Matrix-</a:t>
            </a:r>
            <a:r>
              <a:rPr lang="en-US" altLang="en-US" sz="2400" smtClean="0">
                <a:latin typeface="Tahoma" panose="020B0604030504040204" pitchFamily="34" charset="0"/>
                <a:ea typeface="ＭＳ Ｐゴシック" panose="020B0600070205080204" pitchFamily="34" charset="-128"/>
              </a:rPr>
              <a:t> </a:t>
            </a:r>
            <a:r>
              <a:rPr lang="en-US" altLang="en-US" sz="2000" smtClean="0">
                <a:latin typeface="Tahoma" panose="020B0604030504040204" pitchFamily="34" charset="0"/>
                <a:ea typeface="ＭＳ Ｐゴシック" panose="020B0600070205080204" pitchFamily="34" charset="-128"/>
              </a:rPr>
              <a:t>illustrates how the external opportunities and threats can be matched with internal strengths and weaknesses to result in 4 possible strategic alternatives</a:t>
            </a:r>
          </a:p>
          <a:p>
            <a:pPr marL="609600" indent="-609600" algn="ctr" eaLnBrk="1" hangingPunct="1">
              <a:lnSpc>
                <a:spcPct val="90000"/>
              </a:lnSpc>
              <a:buFontTx/>
              <a:buNone/>
            </a:pPr>
            <a:endParaRPr lang="en-US" altLang="en-US" sz="2000" smtClean="0">
              <a:latin typeface="Tahoma" panose="020B0604030504040204" pitchFamily="34" charset="0"/>
              <a:ea typeface="ＭＳ Ｐゴシック" panose="020B0600070205080204" pitchFamily="34" charset="-128"/>
            </a:endParaRPr>
          </a:p>
          <a:p>
            <a:pPr marL="609600" indent="-609600" eaLnBrk="1" hangingPunct="1">
              <a:lnSpc>
                <a:spcPct val="90000"/>
              </a:lnSpc>
            </a:pPr>
            <a:r>
              <a:rPr lang="en-US" altLang="en-US" sz="2000" smtClean="0">
                <a:latin typeface="Tahoma" panose="020B0604030504040204" pitchFamily="34" charset="0"/>
                <a:ea typeface="ＭＳ Ｐゴシック" panose="020B0600070205080204" pitchFamily="34" charset="-128"/>
              </a:rPr>
              <a:t>Match the elements  of S &amp; W with the O &amp; T to generate  </a:t>
            </a:r>
            <a:r>
              <a:rPr lang="en-US" altLang="en-US" sz="2000" i="1" smtClean="0">
                <a:solidFill>
                  <a:srgbClr val="FF0000"/>
                </a:solidFill>
                <a:latin typeface="Tahoma" panose="020B0604030504040204" pitchFamily="34" charset="0"/>
                <a:ea typeface="ＭＳ Ｐゴシック" panose="020B0600070205080204" pitchFamily="34" charset="-128"/>
              </a:rPr>
              <a:t>action steps</a:t>
            </a:r>
          </a:p>
          <a:p>
            <a:pPr marL="609600" indent="-609600" eaLnBrk="1" hangingPunct="1">
              <a:lnSpc>
                <a:spcPct val="90000"/>
              </a:lnSpc>
            </a:pPr>
            <a:r>
              <a:rPr lang="en-US" altLang="en-US" sz="2000" smtClean="0">
                <a:latin typeface="Tahoma" panose="020B0604030504040204" pitchFamily="34" charset="0"/>
                <a:ea typeface="ＭＳ Ｐゴシック" panose="020B0600070205080204" pitchFamily="34" charset="-128"/>
              </a:rPr>
              <a:t>Provides a means to brainstorm alternative strategies</a:t>
            </a:r>
          </a:p>
          <a:p>
            <a:pPr marL="609600" indent="-609600" eaLnBrk="1" hangingPunct="1">
              <a:lnSpc>
                <a:spcPct val="90000"/>
              </a:lnSpc>
            </a:pPr>
            <a:r>
              <a:rPr lang="en-US" altLang="en-US" sz="2000" smtClean="0">
                <a:latin typeface="Tahoma" panose="020B0604030504040204" pitchFamily="34" charset="0"/>
                <a:ea typeface="ＭＳ Ｐゴシック" panose="020B0600070205080204" pitchFamily="34" charset="-128"/>
              </a:rPr>
              <a:t>Forces managers to create various kinds of growth and retrenchment strategies</a:t>
            </a:r>
          </a:p>
          <a:p>
            <a:pPr marL="609600" indent="-609600" eaLnBrk="1" hangingPunct="1">
              <a:lnSpc>
                <a:spcPct val="90000"/>
              </a:lnSpc>
            </a:pPr>
            <a:r>
              <a:rPr lang="en-US" altLang="en-US" sz="2000" smtClean="0">
                <a:latin typeface="Tahoma" panose="020B0604030504040204" pitchFamily="34" charset="0"/>
                <a:ea typeface="ＭＳ Ｐゴシック" panose="020B0600070205080204" pitchFamily="34" charset="-128"/>
              </a:rPr>
              <a:t>Used to generate corporate as well as business strategies</a:t>
            </a:r>
          </a:p>
        </p:txBody>
      </p:sp>
      <p:pic>
        <p:nvPicPr>
          <p:cNvPr id="22533" name="Picture 10"/>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0" y="0"/>
            <a:ext cx="9144000" cy="1328738"/>
          </a:xfrm>
          <a:noFill/>
        </p:spPr>
      </p:pic>
      <p:sp>
        <p:nvSpPr>
          <p:cNvPr id="22534"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24579"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7E022031-B34A-4415-9621-FEF85889BDBF}" type="slidenum">
              <a:rPr lang="en-US" altLang="en-US" sz="1400" smtClean="0"/>
              <a:pPr>
                <a:spcBef>
                  <a:spcPct val="0"/>
                </a:spcBef>
                <a:buFontTx/>
                <a:buNone/>
              </a:pPr>
              <a:t>12</a:t>
            </a:fld>
            <a:endParaRPr lang="en-US" altLang="en-US" sz="1400" smtClean="0"/>
          </a:p>
        </p:txBody>
      </p:sp>
      <p:pic>
        <p:nvPicPr>
          <p:cNvPr id="24580" name="Picture 3"/>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0" y="0"/>
            <a:ext cx="9144000" cy="1328738"/>
          </a:xfrm>
          <a:noFill/>
        </p:spPr>
      </p:pic>
      <p:sp>
        <p:nvSpPr>
          <p:cNvPr id="24581" name="Line 4"/>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4582" name="Picture 5"/>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0" y="1525588"/>
            <a:ext cx="8839200" cy="4376737"/>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26627"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C47CF396-C62D-46F6-B48A-DB54BEC0B42E}" type="slidenum">
              <a:rPr lang="en-US" altLang="en-US" sz="1400" smtClean="0"/>
              <a:pPr>
                <a:spcBef>
                  <a:spcPct val="0"/>
                </a:spcBef>
                <a:buFontTx/>
                <a:buNone/>
              </a:pPr>
              <a:t>13</a:t>
            </a:fld>
            <a:endParaRPr lang="en-US" altLang="en-US" sz="1400" smtClean="0"/>
          </a:p>
        </p:txBody>
      </p:sp>
      <p:sp>
        <p:nvSpPr>
          <p:cNvPr id="22532" name="Rectangle 2"/>
          <p:cNvSpPr>
            <a:spLocks noGrp="1" noChangeArrowheads="1"/>
          </p:cNvSpPr>
          <p:nvPr>
            <p:ph type="body" sz="half" idx="1"/>
          </p:nvPr>
        </p:nvSpPr>
        <p:spPr>
          <a:xfrm>
            <a:off x="457200" y="1371600"/>
            <a:ext cx="8305800" cy="4724400"/>
          </a:xfrm>
        </p:spPr>
        <p:txBody>
          <a:bodyPr/>
          <a:lstStyle/>
          <a:p>
            <a:pPr marL="0" indent="0" algn="ctr" eaLnBrk="1" hangingPunct="1">
              <a:lnSpc>
                <a:spcPct val="90000"/>
              </a:lnSpc>
              <a:buFontTx/>
              <a:buNone/>
            </a:pPr>
            <a:r>
              <a:rPr lang="en-US" altLang="en-US" sz="2000" b="1" u="sng" dirty="0" smtClean="0">
                <a:ea typeface="ＭＳ Ｐゴシック" panose="020B0600070205080204" pitchFamily="34" charset="-128"/>
              </a:rPr>
              <a:t>Generating a Plan of Action</a:t>
            </a:r>
          </a:p>
          <a:p>
            <a:pPr marL="0" indent="0" algn="ctr" eaLnBrk="1" hangingPunct="1">
              <a:lnSpc>
                <a:spcPct val="90000"/>
              </a:lnSpc>
              <a:buFontTx/>
              <a:buNone/>
            </a:pPr>
            <a:endParaRPr lang="en-US" altLang="en-US" sz="2000" b="1" u="sng" dirty="0" smtClean="0">
              <a:ea typeface="ＭＳ Ｐゴシック" panose="020B0600070205080204" pitchFamily="34" charset="-128"/>
            </a:endParaRPr>
          </a:p>
          <a:p>
            <a:pPr marL="0" indent="0" algn="just" eaLnBrk="1" hangingPunct="1">
              <a:lnSpc>
                <a:spcPct val="90000"/>
              </a:lnSpc>
              <a:buFontTx/>
              <a:buAutoNum type="arabicPeriod"/>
            </a:pPr>
            <a:r>
              <a:rPr lang="en-US" altLang="en-US" sz="2000" dirty="0" smtClean="0">
                <a:ea typeface="ＭＳ Ｐゴシック" panose="020B0600070205080204" pitchFamily="34" charset="-128"/>
              </a:rPr>
              <a:t>Take care in entering items in the S, W, O, and T boxes, for they determine the quality of action steps you will generate. Try to be as specific as you can. </a:t>
            </a:r>
          </a:p>
          <a:p>
            <a:pPr marL="0" indent="0" algn="just" eaLnBrk="1" hangingPunct="1">
              <a:lnSpc>
                <a:spcPct val="90000"/>
              </a:lnSpc>
              <a:buFontTx/>
              <a:buAutoNum type="arabicPeriod"/>
            </a:pPr>
            <a:r>
              <a:rPr lang="en-US" altLang="en-US" sz="2000" dirty="0" smtClean="0">
                <a:ea typeface="ＭＳ Ｐゴシック" panose="020B0600070205080204" pitchFamily="34" charset="-128"/>
              </a:rPr>
              <a:t>When you match the items to generate action steps, state it as </a:t>
            </a:r>
            <a:r>
              <a:rPr lang="en-US" altLang="en-US" sz="2000" b="1" dirty="0" smtClean="0">
                <a:ea typeface="ＭＳ Ｐゴシック" panose="020B0600070205080204" pitchFamily="34" charset="-128"/>
              </a:rPr>
              <a:t>actions</a:t>
            </a:r>
            <a:r>
              <a:rPr lang="en-US" altLang="en-US" sz="2000" dirty="0" smtClean="0">
                <a:ea typeface="ＭＳ Ｐゴシック" panose="020B0600070205080204" pitchFamily="34" charset="-128"/>
              </a:rPr>
              <a:t> the organization can undertake, rather than as an analysis of the situation. Matching the </a:t>
            </a:r>
            <a:r>
              <a:rPr lang="en-US" altLang="en-US" sz="2000" i="1" dirty="0" smtClean="0">
                <a:solidFill>
                  <a:srgbClr val="00B050"/>
                </a:solidFill>
                <a:ea typeface="ＭＳ Ｐゴシック" panose="020B0600070205080204" pitchFamily="34" charset="-128"/>
              </a:rPr>
              <a:t>strengths and opportunities </a:t>
            </a:r>
            <a:r>
              <a:rPr lang="en-US" altLang="en-US" sz="2000" dirty="0" smtClean="0">
                <a:ea typeface="ＭＳ Ｐゴシック" panose="020B0600070205080204" pitchFamily="34" charset="-128"/>
              </a:rPr>
              <a:t>directs the growth and expansion of firms. </a:t>
            </a:r>
          </a:p>
          <a:p>
            <a:pPr marL="0" indent="0" algn="just" eaLnBrk="1" hangingPunct="1">
              <a:lnSpc>
                <a:spcPct val="90000"/>
              </a:lnSpc>
              <a:buFontTx/>
              <a:buAutoNum type="arabicPeriod"/>
            </a:pPr>
            <a:r>
              <a:rPr lang="en-US" altLang="en-US" sz="2000" dirty="0" smtClean="0">
                <a:ea typeface="ＭＳ Ｐゴシック" panose="020B0600070205080204" pitchFamily="34" charset="-128"/>
              </a:rPr>
              <a:t>Equally important is the intersection of </a:t>
            </a:r>
            <a:r>
              <a:rPr lang="en-US" altLang="en-US" sz="2000" i="1" dirty="0" smtClean="0">
                <a:solidFill>
                  <a:srgbClr val="FF0000"/>
                </a:solidFill>
                <a:ea typeface="ＭＳ Ｐゴシック" panose="020B0600070205080204" pitchFamily="34" charset="-128"/>
              </a:rPr>
              <a:t>weaknesses and threats</a:t>
            </a:r>
            <a:r>
              <a:rPr lang="en-US" altLang="en-US" sz="2000" dirty="0" smtClean="0">
                <a:ea typeface="ＭＳ Ｐゴシック" panose="020B0600070205080204" pitchFamily="34" charset="-128"/>
              </a:rPr>
              <a:t>. They represent areas where the organization is particularly vulnerable, especially in a very competitive environment. </a:t>
            </a:r>
            <a:r>
              <a:rPr lang="en-US" altLang="en-US" sz="2000" b="1" dirty="0" smtClean="0">
                <a:ea typeface="ＭＳ Ｐゴシック" panose="020B0600070205080204" pitchFamily="34" charset="-128"/>
              </a:rPr>
              <a:t>Steps</a:t>
            </a:r>
            <a:r>
              <a:rPr lang="en-US" altLang="en-US" sz="2000" dirty="0" smtClean="0">
                <a:ea typeface="ＭＳ Ｐゴシック" panose="020B0600070205080204" pitchFamily="34" charset="-128"/>
              </a:rPr>
              <a:t> the organization could take to mitigate potential threats and strengthen its position are important components of an action plan.</a:t>
            </a:r>
          </a:p>
          <a:p>
            <a:pPr marL="0" indent="0" algn="just" eaLnBrk="1" hangingPunct="1">
              <a:lnSpc>
                <a:spcPct val="90000"/>
              </a:lnSpc>
              <a:buFontTx/>
              <a:buNone/>
            </a:pPr>
            <a:endParaRPr lang="en-US" altLang="en-US" sz="2000" dirty="0" smtClean="0">
              <a:latin typeface="Tahoma" panose="020B0604030504040204" pitchFamily="34" charset="0"/>
              <a:ea typeface="ＭＳ Ｐゴシック" panose="020B0600070205080204" pitchFamily="34" charset="-128"/>
            </a:endParaRPr>
          </a:p>
        </p:txBody>
      </p:sp>
      <p:pic>
        <p:nvPicPr>
          <p:cNvPr id="26629" name="Picture 10"/>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0" y="0"/>
            <a:ext cx="9144000" cy="1328738"/>
          </a:xfrm>
          <a:noFill/>
        </p:spPr>
      </p:pic>
      <p:sp>
        <p:nvSpPr>
          <p:cNvPr id="26630"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28675"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2AD7BE6B-218F-45D6-9F7A-21D68C0E35CB}" type="slidenum">
              <a:rPr lang="en-US" altLang="en-US" sz="1400" smtClean="0"/>
              <a:pPr>
                <a:spcBef>
                  <a:spcPct val="0"/>
                </a:spcBef>
                <a:buFontTx/>
                <a:buNone/>
              </a:pPr>
              <a:t>14</a:t>
            </a:fld>
            <a:endParaRPr lang="en-US" altLang="en-US" sz="1400" smtClean="0"/>
          </a:p>
        </p:txBody>
      </p:sp>
      <p:sp>
        <p:nvSpPr>
          <p:cNvPr id="22532" name="Rectangle 2"/>
          <p:cNvSpPr>
            <a:spLocks noGrp="1" noChangeArrowheads="1"/>
          </p:cNvSpPr>
          <p:nvPr>
            <p:ph type="body" sz="half" idx="1"/>
          </p:nvPr>
        </p:nvSpPr>
        <p:spPr>
          <a:xfrm>
            <a:off x="457200" y="1371600"/>
            <a:ext cx="8305800" cy="4724400"/>
          </a:xfrm>
        </p:spPr>
        <p:txBody>
          <a:bodyPr/>
          <a:lstStyle/>
          <a:p>
            <a:pPr marL="0" indent="0" algn="ctr" eaLnBrk="1" hangingPunct="1">
              <a:lnSpc>
                <a:spcPct val="90000"/>
              </a:lnSpc>
              <a:buFontTx/>
              <a:buNone/>
            </a:pPr>
            <a:r>
              <a:rPr lang="en-US" altLang="en-US" sz="2000" b="1" u="sng" smtClean="0">
                <a:ea typeface="ＭＳ Ｐゴシック" panose="020B0600070205080204" pitchFamily="34" charset="-128"/>
              </a:rPr>
              <a:t>Common Errors of Applying the TOWS</a:t>
            </a:r>
          </a:p>
          <a:p>
            <a:pPr marL="0" indent="0" algn="just">
              <a:buFontTx/>
              <a:buAutoNum type="arabicPeriod"/>
            </a:pPr>
            <a:r>
              <a:rPr lang="en-US" altLang="en-US" sz="2000" smtClean="0">
                <a:ea typeface="ＭＳ Ｐゴシック" panose="020B0600070205080204" pitchFamily="34" charset="-128"/>
              </a:rPr>
              <a:t>A common mistake is to </a:t>
            </a:r>
            <a:r>
              <a:rPr lang="en-US" altLang="en-US" sz="2000" b="1" u="sng" smtClean="0">
                <a:ea typeface="ＭＳ Ｐゴシック" panose="020B0600070205080204" pitchFamily="34" charset="-128"/>
              </a:rPr>
              <a:t>confuse</a:t>
            </a:r>
            <a:r>
              <a:rPr lang="en-US" altLang="en-US" sz="2000" smtClean="0">
                <a:ea typeface="ＭＳ Ｐゴシック" panose="020B0600070205080204" pitchFamily="34" charset="-128"/>
              </a:rPr>
              <a:t> a weakness with a</a:t>
            </a:r>
            <a:r>
              <a:rPr lang="en-US" altLang="en-US" sz="2000" b="1" smtClean="0">
                <a:ea typeface="ＭＳ Ｐゴシック" panose="020B0600070205080204" pitchFamily="34" charset="-128"/>
              </a:rPr>
              <a:t> </a:t>
            </a:r>
            <a:r>
              <a:rPr lang="en-US" altLang="en-US" sz="2000" smtClean="0">
                <a:ea typeface="ＭＳ Ｐゴシック" panose="020B0600070205080204" pitchFamily="34" charset="-128"/>
              </a:rPr>
              <a:t>threat. (e.g. an item belongs to the “Threats” category because it deals with a trend that is external to the firm).</a:t>
            </a:r>
          </a:p>
          <a:p>
            <a:pPr marL="0" indent="0" algn="just">
              <a:buFontTx/>
              <a:buAutoNum type="arabicPeriod"/>
            </a:pPr>
            <a:r>
              <a:rPr lang="en-US" altLang="en-US" sz="2000" smtClean="0">
                <a:ea typeface="ＭＳ Ｐゴシック" panose="020B0600070205080204" pitchFamily="34" charset="-128"/>
              </a:rPr>
              <a:t>When an item is included, </a:t>
            </a:r>
            <a:r>
              <a:rPr lang="en-US" altLang="en-US" sz="2000" b="1" u="sng" smtClean="0">
                <a:ea typeface="ＭＳ Ｐゴシック" panose="020B0600070205080204" pitchFamily="34" charset="-128"/>
              </a:rPr>
              <a:t>it should be spelled out so that it is clear why it is considered a strength or a threat. </a:t>
            </a:r>
            <a:r>
              <a:rPr lang="en-US" altLang="en-US" sz="2000" smtClean="0">
                <a:ea typeface="ＭＳ Ｐゴシック" panose="020B0600070205080204" pitchFamily="34" charset="-128"/>
              </a:rPr>
              <a:t>(e.g. if just the word “Size” were written in one of the boxes, it would be confusing, particularly since size can be both a “Strength” and “Weakness”).</a:t>
            </a:r>
          </a:p>
          <a:p>
            <a:pPr marL="0" indent="0" algn="just">
              <a:buFontTx/>
              <a:buAutoNum type="arabicPeriod"/>
            </a:pPr>
            <a:r>
              <a:rPr lang="en-US" altLang="en-US" sz="2000" smtClean="0">
                <a:ea typeface="ＭＳ Ｐゴシック" panose="020B0600070205080204" pitchFamily="34" charset="-128"/>
              </a:rPr>
              <a:t>The </a:t>
            </a:r>
            <a:r>
              <a:rPr lang="en-US" altLang="en-US" sz="2000" b="1" u="sng" smtClean="0">
                <a:ea typeface="ＭＳ Ｐゴシック" panose="020B0600070205080204" pitchFamily="34" charset="-128"/>
              </a:rPr>
              <a:t>action step should be worded in a manner that leads to action</a:t>
            </a:r>
            <a:r>
              <a:rPr lang="en-US" altLang="en-US" sz="2000" smtClean="0">
                <a:ea typeface="ＭＳ Ｐゴシック" panose="020B0600070205080204" pitchFamily="34" charset="-128"/>
              </a:rPr>
              <a:t>, not a comment or a statement. </a:t>
            </a:r>
          </a:p>
          <a:p>
            <a:pPr marL="0" indent="0" algn="just">
              <a:buFontTx/>
              <a:buAutoNum type="arabicPeriod"/>
            </a:pPr>
            <a:r>
              <a:rPr lang="en-US" altLang="en-US" sz="2000" b="1" u="sng" smtClean="0">
                <a:ea typeface="ＭＳ Ｐゴシック" panose="020B0600070205080204" pitchFamily="34" charset="-128"/>
              </a:rPr>
              <a:t>Writing the source of the action step </a:t>
            </a:r>
            <a:r>
              <a:rPr lang="en-US" altLang="en-US" sz="2000" smtClean="0">
                <a:ea typeface="ＭＳ Ｐゴシック" panose="020B0600070205080204" pitchFamily="34" charset="-128"/>
              </a:rPr>
              <a:t>within parenthesis (such as W1, T2, etc) is a way to check at the end whether all the items of S, W, O, T have been used and also to subsequently back-track to see how a step was arrived at.</a:t>
            </a:r>
          </a:p>
          <a:p>
            <a:pPr marL="0" indent="0" algn="ctr" eaLnBrk="1" hangingPunct="1">
              <a:lnSpc>
                <a:spcPct val="90000"/>
              </a:lnSpc>
              <a:buFontTx/>
              <a:buNone/>
            </a:pPr>
            <a:endParaRPr lang="en-US" altLang="en-US" sz="2000" b="1" u="sng" smtClean="0">
              <a:ea typeface="ＭＳ Ｐゴシック" panose="020B0600070205080204" pitchFamily="34" charset="-128"/>
            </a:endParaRPr>
          </a:p>
        </p:txBody>
      </p:sp>
      <p:pic>
        <p:nvPicPr>
          <p:cNvPr id="28677" name="Picture 10"/>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0" y="0"/>
            <a:ext cx="9144000" cy="1328738"/>
          </a:xfrm>
          <a:noFill/>
        </p:spPr>
      </p:pic>
      <p:sp>
        <p:nvSpPr>
          <p:cNvPr id="28678"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485775" y="1600200"/>
          <a:ext cx="7943850" cy="4229101"/>
        </p:xfrm>
        <a:graphic>
          <a:graphicData uri="http://schemas.openxmlformats.org/drawingml/2006/table">
            <a:tbl>
              <a:tblPr firstRow="1" bandRow="1">
                <a:tableStyleId>{5940675A-B579-460E-94D1-54222C63F5DA}</a:tableStyleId>
              </a:tblPr>
              <a:tblGrid>
                <a:gridCol w="769327">
                  <a:extLst>
                    <a:ext uri="{9D8B030D-6E8A-4147-A177-3AD203B41FA5}">
                      <a16:colId xmlns:a16="http://schemas.microsoft.com/office/drawing/2014/main" val="20000"/>
                    </a:ext>
                  </a:extLst>
                </a:gridCol>
                <a:gridCol w="3419109">
                  <a:extLst>
                    <a:ext uri="{9D8B030D-6E8A-4147-A177-3AD203B41FA5}">
                      <a16:colId xmlns:a16="http://schemas.microsoft.com/office/drawing/2014/main" val="20001"/>
                    </a:ext>
                  </a:extLst>
                </a:gridCol>
                <a:gridCol w="3755414">
                  <a:extLst>
                    <a:ext uri="{9D8B030D-6E8A-4147-A177-3AD203B41FA5}">
                      <a16:colId xmlns:a16="http://schemas.microsoft.com/office/drawing/2014/main" val="20002"/>
                    </a:ext>
                  </a:extLst>
                </a:gridCol>
              </a:tblGrid>
              <a:tr h="571501">
                <a:tc>
                  <a:txBody>
                    <a:bodyPr/>
                    <a:lstStyle/>
                    <a:p>
                      <a:pPr algn="ctr"/>
                      <a:r>
                        <a:rPr lang="en-US" sz="1800" b="1" dirty="0">
                          <a:latin typeface="LilyUPC" pitchFamily="34" charset="-34"/>
                          <a:cs typeface="LilyUPC" pitchFamily="34" charset="-34"/>
                        </a:rPr>
                        <a:t> </a:t>
                      </a:r>
                    </a:p>
                  </a:txBody>
                  <a:tcPr marL="68580" marR="68580" marT="34290" marB="3429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a:latin typeface="LilyUPC" pitchFamily="34" charset="-34"/>
                          <a:cs typeface="LilyUPC" pitchFamily="34" charset="-34"/>
                        </a:rPr>
                        <a:t>Strengths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a:latin typeface="LilyUPC" pitchFamily="34" charset="-34"/>
                          <a:cs typeface="LilyUPC" pitchFamily="34" charset="-34"/>
                        </a:rPr>
                        <a:t>Weaknesses</a:t>
                      </a:r>
                    </a:p>
                  </a:txBody>
                  <a:tcPr marL="68580" marR="68580" marT="34290" marB="3429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1673365">
                <a:tc>
                  <a:txBody>
                    <a:bodyPr/>
                    <a:lstStyle/>
                    <a:p>
                      <a:pPr algn="ctr"/>
                      <a:r>
                        <a:rPr lang="en-US" sz="1800" b="1" dirty="0">
                          <a:latin typeface="LilyUPC" pitchFamily="34" charset="-34"/>
                          <a:cs typeface="LilyUPC" pitchFamily="34" charset="-34"/>
                        </a:rPr>
                        <a:t>Opportunities</a:t>
                      </a:r>
                    </a:p>
                  </a:txBody>
                  <a:tcPr marL="68580" marR="68580" marT="34290" marB="3429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latin typeface="LilyUPC" pitchFamily="34" charset="-34"/>
                          <a:cs typeface="LilyUPC" pitchFamily="34" charset="-34"/>
                        </a:rPr>
                        <a:t>How</a:t>
                      </a:r>
                      <a:r>
                        <a:rPr lang="en-US" sz="1800" b="0" baseline="0" dirty="0">
                          <a:latin typeface="LilyUPC" pitchFamily="34" charset="-34"/>
                          <a:cs typeface="LilyUPC" pitchFamily="34" charset="-34"/>
                        </a:rPr>
                        <a:t> do I use these strengths to take advantage of these opportunities?</a:t>
                      </a:r>
                      <a:endParaRPr lang="en-US" sz="1800" b="0" dirty="0">
                        <a:latin typeface="LilyUPC" pitchFamily="34" charset="-34"/>
                        <a:cs typeface="LilyUPC" pitchFamily="34" charset="-34"/>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LilyUPC" pitchFamily="34" charset="-34"/>
                          <a:cs typeface="LilyUPC" pitchFamily="34" charset="-34"/>
                        </a:rPr>
                        <a:t>How</a:t>
                      </a:r>
                      <a:r>
                        <a:rPr lang="en-US" sz="1800" b="0" baseline="0" dirty="0">
                          <a:latin typeface="LilyUPC" pitchFamily="34" charset="-34"/>
                          <a:cs typeface="LilyUPC" pitchFamily="34" charset="-34"/>
                        </a:rPr>
                        <a:t> do I overcome the weaknesses that prevent me taking advantage of these opportunities?</a:t>
                      </a:r>
                      <a:endParaRPr lang="en-US" sz="1800" b="1" dirty="0">
                        <a:latin typeface="LilyUPC" pitchFamily="34" charset="-34"/>
                        <a:cs typeface="LilyUPC" pitchFamily="34" charset="-34"/>
                      </a:endParaRPr>
                    </a:p>
                  </a:txBody>
                  <a:tcPr marL="68580" marR="68580" marT="34290" marB="3429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10001"/>
                  </a:ext>
                </a:extLst>
              </a:tr>
              <a:tr h="1984235">
                <a:tc>
                  <a:txBody>
                    <a:bodyPr/>
                    <a:lstStyle/>
                    <a:p>
                      <a:pPr algn="ctr"/>
                      <a:r>
                        <a:rPr lang="en-US" sz="1800" b="1" dirty="0">
                          <a:latin typeface="LilyUPC" pitchFamily="34" charset="-34"/>
                          <a:cs typeface="LilyUPC" pitchFamily="34" charset="-34"/>
                        </a:rPr>
                        <a:t>Threats</a:t>
                      </a:r>
                    </a:p>
                  </a:txBody>
                  <a:tcPr marL="68580" marR="68580" marT="34290" marB="34290" vert="vert270" anchor="ctr">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LilyUPC" pitchFamily="34" charset="-34"/>
                          <a:cs typeface="LilyUPC" pitchFamily="34" charset="-34"/>
                        </a:rPr>
                        <a:t>How</a:t>
                      </a:r>
                      <a:r>
                        <a:rPr lang="en-US" sz="1800" b="0" baseline="0" dirty="0">
                          <a:latin typeface="LilyUPC" pitchFamily="34" charset="-34"/>
                          <a:cs typeface="LilyUPC" pitchFamily="34" charset="-34"/>
                        </a:rPr>
                        <a:t> do I use these strengths to reduce the likelihood and impact of these threats?</a:t>
                      </a:r>
                      <a:endParaRPr lang="en-US" sz="1800" b="0" dirty="0">
                        <a:latin typeface="LilyUPC" pitchFamily="34" charset="-34"/>
                        <a:cs typeface="LilyUPC" pitchFamily="34" charset="-34"/>
                      </a:endParaRPr>
                    </a:p>
                  </a:txBody>
                  <a:tcPr marL="68580" marR="68580" marT="34290" marB="34290" anchor="ctr">
                    <a:lnT w="12700" cap="flat" cmpd="sng" algn="ctr">
                      <a:solidFill>
                        <a:schemeClr val="tx1"/>
                      </a:solidFill>
                      <a:prstDash val="solid"/>
                      <a:round/>
                      <a:headEnd type="none" w="med" len="med"/>
                      <a:tailEnd type="none" w="med" len="med"/>
                    </a:lnT>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LilyUPC" pitchFamily="34" charset="-34"/>
                          <a:cs typeface="LilyUPC" pitchFamily="34" charset="-34"/>
                        </a:rPr>
                        <a:t>How</a:t>
                      </a:r>
                      <a:r>
                        <a:rPr lang="en-US" sz="1800" b="0" baseline="0" dirty="0">
                          <a:latin typeface="LilyUPC" pitchFamily="34" charset="-34"/>
                          <a:cs typeface="LilyUPC" pitchFamily="34" charset="-34"/>
                        </a:rPr>
                        <a:t> do I address the weaknesses that will make these threats a reality?</a:t>
                      </a:r>
                      <a:endParaRPr lang="en-US" sz="1800" b="0" dirty="0">
                        <a:latin typeface="LilyUPC" pitchFamily="34" charset="-34"/>
                        <a:cs typeface="LilyUPC" pitchFamily="34" charset="-34"/>
                      </a:endParaRPr>
                    </a:p>
                  </a:txBody>
                  <a:tcPr marL="68580" marR="68580" marT="34290" marB="34290" anchor="c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
        <p:nvSpPr>
          <p:cNvPr id="3" name="Title 2"/>
          <p:cNvSpPr txBox="1">
            <a:spLocks/>
          </p:cNvSpPr>
          <p:nvPr/>
        </p:nvSpPr>
        <p:spPr>
          <a:xfrm>
            <a:off x="0" y="957721"/>
            <a:ext cx="8915400" cy="536972"/>
          </a:xfrm>
          <a:prstGeom prst="rect">
            <a:avLst/>
          </a:prstGeom>
        </p:spPr>
        <p:txBody>
          <a:bodyPr>
            <a:noAutofit/>
          </a:bodyPr>
          <a:lstStyle>
            <a:lvl1pPr algn="l" defTabSz="914400" rtl="0" eaLnBrk="1" latinLnBrk="0" hangingPunct="1">
              <a:spcBef>
                <a:spcPct val="0"/>
              </a:spcBef>
              <a:buNone/>
              <a:defRPr lang="en-US" sz="4400" kern="1200" dirty="0" smtClean="0">
                <a:solidFill>
                  <a:schemeClr val="tx1"/>
                </a:solidFill>
                <a:latin typeface="Garamond" pitchFamily="18" charset="0"/>
                <a:ea typeface="+mj-ea"/>
                <a:cs typeface="+mj-cs"/>
              </a:defRPr>
            </a:lvl1pPr>
          </a:lstStyle>
          <a:p>
            <a:r>
              <a:rPr lang="en-US" sz="3000" b="1" dirty="0">
                <a:latin typeface="LilyUPC" pitchFamily="34" charset="-34"/>
                <a:cs typeface="LilyUPC" pitchFamily="34" charset="-34"/>
              </a:rPr>
              <a:t>Enhanced SWOT Analysis</a:t>
            </a:r>
          </a:p>
        </p:txBody>
      </p:sp>
    </p:spTree>
    <p:extLst>
      <p:ext uri="{BB962C8B-B14F-4D97-AF65-F5344CB8AC3E}">
        <p14:creationId xmlns:p14="http://schemas.microsoft.com/office/powerpoint/2010/main" val="35248999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13447" y="857250"/>
          <a:ext cx="9130554" cy="5037560"/>
        </p:xfrm>
        <a:graphic>
          <a:graphicData uri="http://schemas.openxmlformats.org/drawingml/2006/table">
            <a:tbl>
              <a:tblPr>
                <a:tableStyleId>{5C22544A-7EE6-4342-B048-85BDC9FD1C3A}</a:tableStyleId>
              </a:tblPr>
              <a:tblGrid>
                <a:gridCol w="337914">
                  <a:extLst>
                    <a:ext uri="{9D8B030D-6E8A-4147-A177-3AD203B41FA5}">
                      <a16:colId xmlns:a16="http://schemas.microsoft.com/office/drawing/2014/main" val="20000"/>
                    </a:ext>
                  </a:extLst>
                </a:gridCol>
                <a:gridCol w="468941">
                  <a:extLst>
                    <a:ext uri="{9D8B030D-6E8A-4147-A177-3AD203B41FA5}">
                      <a16:colId xmlns:a16="http://schemas.microsoft.com/office/drawing/2014/main" val="20001"/>
                    </a:ext>
                  </a:extLst>
                </a:gridCol>
                <a:gridCol w="4279085">
                  <a:extLst>
                    <a:ext uri="{9D8B030D-6E8A-4147-A177-3AD203B41FA5}">
                      <a16:colId xmlns:a16="http://schemas.microsoft.com/office/drawing/2014/main" val="20002"/>
                    </a:ext>
                  </a:extLst>
                </a:gridCol>
                <a:gridCol w="4044614">
                  <a:extLst>
                    <a:ext uri="{9D8B030D-6E8A-4147-A177-3AD203B41FA5}">
                      <a16:colId xmlns:a16="http://schemas.microsoft.com/office/drawing/2014/main" val="20003"/>
                    </a:ext>
                  </a:extLst>
                </a:gridCol>
              </a:tblGrid>
              <a:tr h="380153">
                <a:tc gridSpan="4">
                  <a:txBody>
                    <a:bodyPr/>
                    <a:lstStyle/>
                    <a:p>
                      <a:pPr algn="ctr" fontAlgn="b"/>
                      <a:r>
                        <a:rPr lang="en-US" sz="2100" b="1" u="none" strike="noStrike" dirty="0">
                          <a:effectLst/>
                          <a:latin typeface="LilyUPC" pitchFamily="34" charset="-34"/>
                          <a:cs typeface="LilyUPC" pitchFamily="34" charset="-34"/>
                        </a:rPr>
                        <a:t>TOWS Analysis: Subject</a:t>
                      </a:r>
                      <a:endParaRPr lang="en-US" sz="2100" b="1"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27184">
                <a:tc rowSpan="2" gridSpan="2">
                  <a:txBody>
                    <a:bodyPr/>
                    <a:lstStyle/>
                    <a:p>
                      <a:pPr algn="ctr" fontAlgn="b"/>
                      <a:r>
                        <a:rPr lang="en-US" sz="800" u="none" strike="noStrike" dirty="0">
                          <a:effectLst/>
                          <a:latin typeface="LilyUPC" pitchFamily="34" charset="-34"/>
                          <a:cs typeface="LilyUPC" pitchFamily="34" charset="-34"/>
                        </a:rPr>
                        <a:t> </a:t>
                      </a:r>
                      <a:endParaRPr lang="en-US" sz="800" b="0"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endParaRPr lang="en-US"/>
                    </a:p>
                  </a:txBody>
                  <a:tcPr/>
                </a:tc>
                <a:tc gridSpan="2">
                  <a:txBody>
                    <a:bodyPr/>
                    <a:lstStyle/>
                    <a:p>
                      <a:pPr algn="ctr" fontAlgn="b"/>
                      <a:r>
                        <a:rPr lang="en-US" sz="2100" u="none" strike="noStrike" dirty="0">
                          <a:effectLst/>
                          <a:latin typeface="LilyUPC" pitchFamily="34" charset="-34"/>
                          <a:cs typeface="LilyUPC" pitchFamily="34" charset="-34"/>
                        </a:rPr>
                        <a:t>Internal</a:t>
                      </a:r>
                      <a:endParaRPr lang="en-US" sz="2100" b="0"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10001"/>
                  </a:ext>
                </a:extLst>
              </a:tr>
              <a:tr h="380153">
                <a:tc gridSpan="2" vMerge="1">
                  <a:txBody>
                    <a:bodyPr/>
                    <a:lstStyle/>
                    <a:p>
                      <a:endParaRPr lang="en-US"/>
                    </a:p>
                  </a:txBody>
                  <a:tcPr/>
                </a:tc>
                <a:tc hMerge="1" vMerge="1">
                  <a:txBody>
                    <a:bodyPr/>
                    <a:lstStyle/>
                    <a:p>
                      <a:endParaRPr lang="en-US"/>
                    </a:p>
                  </a:txBody>
                  <a:tcPr/>
                </a:tc>
                <a:tc>
                  <a:txBody>
                    <a:bodyPr/>
                    <a:lstStyle/>
                    <a:p>
                      <a:pPr algn="ctr" fontAlgn="b"/>
                      <a:r>
                        <a:rPr lang="en-US" sz="2100" u="none" strike="noStrike" dirty="0">
                          <a:effectLst/>
                          <a:latin typeface="LilyUPC" pitchFamily="34" charset="-34"/>
                          <a:cs typeface="LilyUPC" pitchFamily="34" charset="-34"/>
                        </a:rPr>
                        <a:t>Strengths</a:t>
                      </a:r>
                      <a:endParaRPr lang="en-US" sz="2100" b="0"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2100" u="none" strike="noStrike" dirty="0">
                          <a:effectLst/>
                          <a:latin typeface="LilyUPC" pitchFamily="34" charset="-34"/>
                          <a:cs typeface="LilyUPC" pitchFamily="34" charset="-34"/>
                        </a:rPr>
                        <a:t>Weaknesses</a:t>
                      </a:r>
                      <a:endParaRPr lang="en-US" sz="2100" b="0"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7184">
                <a:tc rowSpan="4">
                  <a:txBody>
                    <a:bodyPr/>
                    <a:lstStyle/>
                    <a:p>
                      <a:pPr algn="ctr" fontAlgn="ctr"/>
                      <a:r>
                        <a:rPr lang="en-US" sz="2100" u="none" strike="noStrike" dirty="0">
                          <a:effectLst/>
                          <a:latin typeface="LilyUPC" pitchFamily="34" charset="-34"/>
                          <a:cs typeface="LilyUPC" pitchFamily="34" charset="-34"/>
                        </a:rPr>
                        <a:t>External</a:t>
                      </a:r>
                      <a:endParaRPr lang="en-US" sz="2100" b="0" i="0" u="none" strike="noStrike" dirty="0">
                        <a:solidFill>
                          <a:srgbClr val="000000"/>
                        </a:solidFill>
                        <a:effectLst/>
                        <a:latin typeface="LilyUPC" pitchFamily="34" charset="-34"/>
                        <a:cs typeface="LilyUPC" pitchFamily="34" charset="-34"/>
                      </a:endParaRPr>
                    </a:p>
                  </a:txBody>
                  <a:tcPr marL="7144" marR="7144" marT="7144"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fontAlgn="b"/>
                      <a:r>
                        <a:rPr lang="en-US" sz="2100" u="none" strike="noStrike" dirty="0">
                          <a:effectLst/>
                          <a:latin typeface="LilyUPC" pitchFamily="34" charset="-34"/>
                          <a:cs typeface="LilyUPC" pitchFamily="34" charset="-34"/>
                        </a:rPr>
                        <a:t> </a:t>
                      </a:r>
                      <a:r>
                        <a:rPr lang="en-US" sz="2100" u="none" strike="noStrike" kern="1200" dirty="0">
                          <a:solidFill>
                            <a:schemeClr val="dk1"/>
                          </a:solidFill>
                          <a:effectLst/>
                          <a:latin typeface="LilyUPC" pitchFamily="34" charset="-34"/>
                          <a:ea typeface="+mn-ea"/>
                          <a:cs typeface="LilyUPC" pitchFamily="34" charset="-34"/>
                        </a:rPr>
                        <a:t>Opportunities</a:t>
                      </a:r>
                    </a:p>
                  </a:txBody>
                  <a:tcPr marL="7144" marR="7144" marT="7144"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2100" u="none" strike="noStrike" dirty="0">
                          <a:effectLst/>
                          <a:latin typeface="LilyUPC" pitchFamily="34" charset="-34"/>
                          <a:cs typeface="LilyUPC" pitchFamily="34" charset="-34"/>
                        </a:rPr>
                        <a:t>Strengths - Opportunities</a:t>
                      </a:r>
                      <a:endParaRPr lang="en-US" sz="2100" b="0"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2100" u="none" strike="noStrike" dirty="0">
                          <a:effectLst/>
                          <a:latin typeface="LilyUPC" pitchFamily="34" charset="-34"/>
                          <a:cs typeface="LilyUPC" pitchFamily="34" charset="-34"/>
                        </a:rPr>
                        <a:t>Weaknesses - Opportunities</a:t>
                      </a:r>
                      <a:endParaRPr lang="en-US" sz="2100" b="0"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556512">
                <a:tc vMerge="1">
                  <a:txBody>
                    <a:bodyPr/>
                    <a:lstStyle/>
                    <a:p>
                      <a:endParaRPr lang="en-US"/>
                    </a:p>
                  </a:txBody>
                  <a:tcPr/>
                </a:tc>
                <a:tc vMerge="1">
                  <a:txBody>
                    <a:bodyPr/>
                    <a:lstStyle/>
                    <a:p>
                      <a:pPr algn="r" fontAlgn="ctr"/>
                      <a:endParaRPr lang="en-US" sz="3200" b="0" i="0" u="none" strike="noStrike" dirty="0">
                        <a:solidFill>
                          <a:srgbClr val="000000"/>
                        </a:solidFill>
                        <a:effectLst/>
                        <a:latin typeface="LilyUPC" pitchFamily="34" charset="-34"/>
                        <a:cs typeface="LilyUPC" pitchFamily="34" charset="-34"/>
                      </a:endParaRPr>
                    </a:p>
                  </a:txBody>
                  <a:tcPr marL="9525" marR="9525" marT="9525" marB="0" vert="vert270" anchor="ctr"/>
                </a:tc>
                <a:tc>
                  <a:txBody>
                    <a:bodyPr/>
                    <a:lstStyle/>
                    <a:p>
                      <a:pPr algn="ctr" fontAlgn="b"/>
                      <a:r>
                        <a:rPr lang="en-US" sz="800" u="none" strike="noStrike" dirty="0">
                          <a:effectLst/>
                          <a:latin typeface="LilyUPC" pitchFamily="34" charset="-34"/>
                          <a:cs typeface="LilyUPC" pitchFamily="34" charset="-34"/>
                        </a:rPr>
                        <a:t> </a:t>
                      </a:r>
                      <a:endParaRPr lang="en-US" sz="800" b="0" i="0" u="none" strike="noStrike" dirty="0">
                        <a:solidFill>
                          <a:srgbClr val="000000"/>
                        </a:solidFill>
                        <a:effectLst/>
                        <a:latin typeface="LilyUPC" pitchFamily="34" charset="-34"/>
                        <a:cs typeface="LilyUPC" pitchFamily="34" charset="-34"/>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b"/>
                      <a:r>
                        <a:rPr lang="en-US" sz="800" u="none" strike="noStrike" dirty="0">
                          <a:effectLst/>
                          <a:latin typeface="LilyUPC" pitchFamily="34" charset="-34"/>
                          <a:cs typeface="LilyUPC" pitchFamily="34" charset="-34"/>
                        </a:rPr>
                        <a:t> </a:t>
                      </a:r>
                      <a:endParaRPr lang="en-US" sz="800" b="0" i="0" u="none" strike="noStrike" dirty="0">
                        <a:solidFill>
                          <a:srgbClr val="000000"/>
                        </a:solidFill>
                        <a:effectLst/>
                        <a:latin typeface="LilyUPC" pitchFamily="34" charset="-34"/>
                        <a:cs typeface="LilyUPC" pitchFamily="34" charset="-34"/>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380153">
                <a:tc vMerge="1">
                  <a:txBody>
                    <a:bodyPr/>
                    <a:lstStyle/>
                    <a:p>
                      <a:endParaRPr lang="en-US"/>
                    </a:p>
                  </a:txBody>
                  <a:tcPr/>
                </a:tc>
                <a:tc rowSpan="2">
                  <a:txBody>
                    <a:bodyPr/>
                    <a:lstStyle/>
                    <a:p>
                      <a:pPr algn="ctr" fontAlgn="ctr"/>
                      <a:r>
                        <a:rPr lang="en-US" sz="2100" u="none" strike="noStrike" dirty="0">
                          <a:effectLst/>
                          <a:latin typeface="LilyUPC" pitchFamily="34" charset="-34"/>
                          <a:cs typeface="LilyUPC" pitchFamily="34" charset="-34"/>
                        </a:rPr>
                        <a:t>Threats</a:t>
                      </a:r>
                      <a:endParaRPr lang="en-US" sz="2100" b="0" i="0" u="none" strike="noStrike" dirty="0">
                        <a:solidFill>
                          <a:srgbClr val="000000"/>
                        </a:solidFill>
                        <a:effectLst/>
                        <a:latin typeface="LilyUPC" pitchFamily="34" charset="-34"/>
                        <a:cs typeface="LilyUPC" pitchFamily="34" charset="-34"/>
                      </a:endParaRPr>
                    </a:p>
                  </a:txBody>
                  <a:tcPr marL="7144" marR="7144" marT="7144"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2100" u="none" strike="noStrike" dirty="0">
                          <a:effectLst/>
                          <a:latin typeface="LilyUPC" pitchFamily="34" charset="-34"/>
                          <a:cs typeface="LilyUPC" pitchFamily="34" charset="-34"/>
                        </a:rPr>
                        <a:t>Strengths - Threats</a:t>
                      </a:r>
                      <a:endParaRPr lang="en-US" sz="2100" b="0" i="0" u="none" strike="noStrike" dirty="0">
                        <a:solidFill>
                          <a:srgbClr val="000000"/>
                        </a:solidFill>
                        <a:effectLst/>
                        <a:latin typeface="LilyUPC" pitchFamily="34" charset="-34"/>
                        <a:cs typeface="LilyUPC" pitchFamily="34" charset="-34"/>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2100" u="none" strike="noStrike" dirty="0">
                          <a:effectLst/>
                          <a:latin typeface="LilyUPC" pitchFamily="34" charset="-34"/>
                          <a:cs typeface="LilyUPC" pitchFamily="34" charset="-34"/>
                        </a:rPr>
                        <a:t>Weaknesses -Threats</a:t>
                      </a:r>
                      <a:endParaRPr lang="en-US" sz="2100" b="0" i="0" u="none" strike="noStrike" dirty="0">
                        <a:solidFill>
                          <a:srgbClr val="000000"/>
                        </a:solidFill>
                        <a:effectLst/>
                        <a:latin typeface="LilyUPC" pitchFamily="34" charset="-34"/>
                        <a:cs typeface="LilyUPC" pitchFamily="34" charset="-34"/>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686221">
                <a:tc vMerge="1">
                  <a:txBody>
                    <a:bodyPr/>
                    <a:lstStyle/>
                    <a:p>
                      <a:endParaRPr lang="en-US"/>
                    </a:p>
                  </a:txBody>
                  <a:tcPr/>
                </a:tc>
                <a:tc vMerge="1">
                  <a:txBody>
                    <a:bodyPr/>
                    <a:lstStyle/>
                    <a:p>
                      <a:endParaRPr lang="en-US"/>
                    </a:p>
                  </a:txBody>
                  <a:tcPr/>
                </a:tc>
                <a:tc>
                  <a:txBody>
                    <a:bodyPr/>
                    <a:lstStyle/>
                    <a:p>
                      <a:pPr algn="ctr" fontAlgn="b"/>
                      <a:r>
                        <a:rPr lang="en-US" sz="800" u="none" strike="noStrike" dirty="0">
                          <a:effectLst/>
                          <a:latin typeface="LilyUPC" pitchFamily="34" charset="-34"/>
                          <a:cs typeface="LilyUPC" pitchFamily="34" charset="-34"/>
                        </a:rPr>
                        <a:t> </a:t>
                      </a:r>
                      <a:endParaRPr lang="en-US" sz="800" b="0"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US" sz="800" u="none" strike="noStrike" dirty="0">
                          <a:effectLst/>
                          <a:latin typeface="LilyUPC" pitchFamily="34" charset="-34"/>
                          <a:cs typeface="LilyUPC" pitchFamily="34" charset="-34"/>
                        </a:rPr>
                        <a:t> </a:t>
                      </a:r>
                      <a:endParaRPr lang="en-US" sz="800" b="0" i="0" u="none" strike="noStrike" dirty="0">
                        <a:solidFill>
                          <a:srgbClr val="000000"/>
                        </a:solidFill>
                        <a:effectLst/>
                        <a:latin typeface="LilyUPC" pitchFamily="34" charset="-34"/>
                        <a:cs typeface="LilyUPC" pitchFamily="34" charset="-34"/>
                      </a:endParaRPr>
                    </a:p>
                  </a:txBody>
                  <a:tcPr marL="7144" marR="7144" marT="714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1477026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ushra.jaleel\Desktop\New folder\Photos for strategic management latest\3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9144000" cy="5124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30048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3072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D1F2DDE2-BFF1-4414-9A60-07D2698FEAD7}" type="slidenum">
              <a:rPr lang="en-US" altLang="en-US" sz="1400" smtClean="0"/>
              <a:pPr>
                <a:spcBef>
                  <a:spcPct val="0"/>
                </a:spcBef>
                <a:buFontTx/>
                <a:buNone/>
              </a:pPr>
              <a:t>18</a:t>
            </a:fld>
            <a:endParaRPr lang="en-US" altLang="en-US" sz="1400" smtClean="0"/>
          </a:p>
        </p:txBody>
      </p:sp>
      <p:sp>
        <p:nvSpPr>
          <p:cNvPr id="30724" name="Rectangle 2"/>
          <p:cNvSpPr>
            <a:spLocks noGrp="1" noChangeArrowheads="1"/>
          </p:cNvSpPr>
          <p:nvPr>
            <p:ph type="body" sz="half" idx="1"/>
          </p:nvPr>
        </p:nvSpPr>
        <p:spPr>
          <a:xfrm>
            <a:off x="457200" y="1600200"/>
            <a:ext cx="8153400" cy="4525963"/>
          </a:xfrm>
        </p:spPr>
        <p:txBody>
          <a:bodyPr/>
          <a:lstStyle/>
          <a:p>
            <a:pPr marL="0" indent="0" algn="just" eaLnBrk="1" hangingPunct="1">
              <a:lnSpc>
                <a:spcPct val="150000"/>
              </a:lnSpc>
              <a:buFontTx/>
              <a:buNone/>
            </a:pPr>
            <a:endParaRPr lang="en-US" altLang="en-US" sz="2400" u="sng" dirty="0" smtClean="0">
              <a:latin typeface="Tahoma" panose="020B0604030504040204" pitchFamily="34" charset="0"/>
              <a:ea typeface="ＭＳ Ｐゴシック" panose="020B0600070205080204" pitchFamily="34" charset="-128"/>
            </a:endParaRPr>
          </a:p>
          <a:p>
            <a:pPr marL="0" indent="0" algn="just" eaLnBrk="1" hangingPunct="1">
              <a:lnSpc>
                <a:spcPct val="150000"/>
              </a:lnSpc>
              <a:buFontTx/>
              <a:buNone/>
            </a:pPr>
            <a:r>
              <a:rPr lang="en-US" altLang="en-US" sz="2800" u="sng" dirty="0" smtClean="0">
                <a:latin typeface="Tahoma" panose="020B0604030504040204" pitchFamily="34" charset="0"/>
                <a:ea typeface="ＭＳ Ｐゴシック" panose="020B0600070205080204" pitchFamily="34" charset="-128"/>
              </a:rPr>
              <a:t>Business strategy</a:t>
            </a:r>
            <a:r>
              <a:rPr lang="en-US" altLang="en-US" sz="2800" dirty="0" smtClean="0">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focuses on </a:t>
            </a:r>
            <a:r>
              <a:rPr lang="en-US" altLang="en-US" sz="2400" b="1" dirty="0" smtClean="0">
                <a:solidFill>
                  <a:srgbClr val="FF0000"/>
                </a:solidFill>
                <a:latin typeface="Tahoma" panose="020B0604030504040204" pitchFamily="34" charset="0"/>
                <a:ea typeface="ＭＳ Ｐゴシック" panose="020B0600070205080204" pitchFamily="34" charset="-128"/>
              </a:rPr>
              <a:t>improving the competitive position</a:t>
            </a:r>
            <a:r>
              <a:rPr lang="en-US" altLang="en-US" sz="2400" dirty="0" smtClean="0">
                <a:latin typeface="Tahoma" panose="020B0604030504040204" pitchFamily="34" charset="0"/>
                <a:ea typeface="ＭＳ Ｐゴシック" panose="020B0600070205080204" pitchFamily="34" charset="-128"/>
              </a:rPr>
              <a:t> of a company’s or business unit’s products or services within the specific industry or market segment it serves</a:t>
            </a:r>
          </a:p>
          <a:p>
            <a:pPr marL="609600" indent="-609600" eaLnBrk="1" hangingPunct="1">
              <a:buFontTx/>
              <a:buNone/>
            </a:pPr>
            <a:endParaRPr lang="en-US" altLang="en-US" sz="2400" dirty="0" smtClean="0">
              <a:latin typeface="Tahoma" panose="020B0604030504040204" pitchFamily="34" charset="0"/>
              <a:ea typeface="ＭＳ Ｐゴシック" panose="020B0600070205080204" pitchFamily="34" charset="-128"/>
            </a:endParaRPr>
          </a:p>
        </p:txBody>
      </p:sp>
      <p:sp>
        <p:nvSpPr>
          <p:cNvPr id="30725" name="Line 4"/>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0726" name="Picture 6"/>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3277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BD1E39A9-C639-44DB-9E7D-A32E48F2FC9D}" type="slidenum">
              <a:rPr lang="en-US" altLang="en-US" sz="1400" smtClean="0"/>
              <a:pPr>
                <a:spcBef>
                  <a:spcPct val="0"/>
                </a:spcBef>
                <a:buFontTx/>
                <a:buNone/>
              </a:pPr>
              <a:t>19</a:t>
            </a:fld>
            <a:endParaRPr lang="en-US" altLang="en-US" sz="1400" smtClean="0"/>
          </a:p>
        </p:txBody>
      </p:sp>
      <p:sp>
        <p:nvSpPr>
          <p:cNvPr id="32772" name="Rectangle 2"/>
          <p:cNvSpPr>
            <a:spLocks noGrp="1" noChangeArrowheads="1"/>
          </p:cNvSpPr>
          <p:nvPr>
            <p:ph type="body" sz="half" idx="1"/>
          </p:nvPr>
        </p:nvSpPr>
        <p:spPr>
          <a:xfrm>
            <a:off x="457200" y="1600200"/>
            <a:ext cx="8153400" cy="4525963"/>
          </a:xfrm>
        </p:spPr>
        <p:txBody>
          <a:bodyPr/>
          <a:lstStyle/>
          <a:p>
            <a:pPr marL="609600" indent="-609600" algn="ctr" eaLnBrk="1" hangingPunct="1">
              <a:buFontTx/>
              <a:buNone/>
            </a:pPr>
            <a:r>
              <a:rPr lang="en-US" altLang="en-US" sz="2800" dirty="0" smtClean="0">
                <a:latin typeface="Tahoma" panose="020B0604030504040204" pitchFamily="34" charset="0"/>
                <a:ea typeface="ＭＳ Ｐゴシック" panose="020B0600070205080204" pitchFamily="34" charset="-128"/>
              </a:rPr>
              <a:t>Business strategy is comprised of:</a:t>
            </a:r>
          </a:p>
          <a:p>
            <a:pPr marL="609600" indent="-609600" algn="ctr" eaLnBrk="1" hangingPunct="1">
              <a:buFontTx/>
              <a:buNone/>
            </a:pPr>
            <a:endParaRPr lang="en-US" altLang="en-US" sz="2800" dirty="0" smtClean="0">
              <a:latin typeface="Tahoma" panose="020B0604030504040204" pitchFamily="34" charset="0"/>
              <a:ea typeface="ＭＳ Ｐゴシック" panose="020B0600070205080204" pitchFamily="34" charset="-128"/>
            </a:endParaRPr>
          </a:p>
          <a:p>
            <a:pPr marL="609600" indent="-609600" algn="just" eaLnBrk="1" hangingPunct="1"/>
            <a:r>
              <a:rPr lang="en-US" altLang="en-US" sz="2800" b="1" dirty="0" smtClean="0">
                <a:solidFill>
                  <a:srgbClr val="C00000"/>
                </a:solidFill>
                <a:latin typeface="Tahoma" panose="020B0604030504040204" pitchFamily="34" charset="0"/>
                <a:ea typeface="ＭＳ Ｐゴシック" panose="020B0600070205080204" pitchFamily="34" charset="-128"/>
              </a:rPr>
              <a:t>Competitive strategy </a:t>
            </a:r>
            <a:r>
              <a:rPr lang="en-US" altLang="en-US" sz="2800" dirty="0" smtClean="0">
                <a:latin typeface="Tahoma" panose="020B0604030504040204" pitchFamily="34" charset="0"/>
                <a:ea typeface="ＭＳ Ｐゴシック" panose="020B0600070205080204" pitchFamily="34" charset="-128"/>
              </a:rPr>
              <a:t>(Battling against all competitors for advantage)</a:t>
            </a:r>
          </a:p>
          <a:p>
            <a:pPr marL="609600" indent="-609600" algn="just" eaLnBrk="1" hangingPunct="1">
              <a:buFontTx/>
              <a:buNone/>
            </a:pPr>
            <a:endParaRPr lang="en-US" altLang="en-US" sz="2800" dirty="0" smtClean="0">
              <a:latin typeface="Tahoma" panose="020B0604030504040204" pitchFamily="34" charset="0"/>
              <a:ea typeface="ＭＳ Ｐゴシック" panose="020B0600070205080204" pitchFamily="34" charset="-128"/>
            </a:endParaRPr>
          </a:p>
          <a:p>
            <a:pPr marL="609600" indent="-609600" algn="just" eaLnBrk="1" hangingPunct="1"/>
            <a:r>
              <a:rPr lang="en-US" altLang="en-US" sz="2800" b="1" dirty="0" smtClean="0">
                <a:solidFill>
                  <a:srgbClr val="0070C0"/>
                </a:solidFill>
                <a:latin typeface="Tahoma" panose="020B0604030504040204" pitchFamily="34" charset="0"/>
                <a:ea typeface="ＭＳ Ｐゴシック" panose="020B0600070205080204" pitchFamily="34" charset="-128"/>
              </a:rPr>
              <a:t>Cooperative strategy</a:t>
            </a:r>
            <a:r>
              <a:rPr lang="en-US" altLang="en-US" sz="2800" dirty="0" smtClean="0">
                <a:solidFill>
                  <a:srgbClr val="0070C0"/>
                </a:solidFill>
                <a:latin typeface="Tahoma" panose="020B0604030504040204" pitchFamily="34" charset="0"/>
                <a:ea typeface="ＭＳ Ｐゴシック" panose="020B0600070205080204" pitchFamily="34" charset="-128"/>
              </a:rPr>
              <a:t> </a:t>
            </a:r>
            <a:r>
              <a:rPr lang="en-US" altLang="en-US" sz="2800" dirty="0" smtClean="0">
                <a:latin typeface="Tahoma" panose="020B0604030504040204" pitchFamily="34" charset="0"/>
                <a:ea typeface="ＭＳ Ｐゴシック" panose="020B0600070205080204" pitchFamily="34" charset="-128"/>
              </a:rPr>
              <a:t>(Working with one or more companies to gain advantage against other competitors).</a:t>
            </a:r>
            <a:endParaRPr lang="en-US" altLang="en-US" sz="2400" u="sng" dirty="0" smtClean="0">
              <a:latin typeface="Tahoma" panose="020B0604030504040204" pitchFamily="34" charset="0"/>
              <a:ea typeface="ＭＳ Ｐゴシック" panose="020B0600070205080204" pitchFamily="34" charset="-128"/>
            </a:endParaRPr>
          </a:p>
          <a:p>
            <a:pPr marL="609600" indent="-609600" eaLnBrk="1" hangingPunct="1">
              <a:buFontTx/>
              <a:buNone/>
            </a:pPr>
            <a:endParaRPr lang="en-US" altLang="en-US" sz="2400" dirty="0" smtClean="0">
              <a:latin typeface="Tahoma" panose="020B0604030504040204" pitchFamily="34" charset="0"/>
              <a:ea typeface="ＭＳ Ｐゴシック" panose="020B0600070205080204" pitchFamily="34" charset="-128"/>
            </a:endParaRPr>
          </a:p>
        </p:txBody>
      </p:sp>
      <p:sp>
        <p:nvSpPr>
          <p:cNvPr id="32773"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2774"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34819"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E4D4B4C9-12BE-4D93-86E9-988B506BEBAB}" type="slidenum">
              <a:rPr lang="en-US" altLang="en-US" sz="1400" smtClean="0"/>
              <a:pPr>
                <a:spcBef>
                  <a:spcPct val="0"/>
                </a:spcBef>
                <a:buFontTx/>
                <a:buNone/>
              </a:pPr>
              <a:t>20</a:t>
            </a:fld>
            <a:endParaRPr lang="en-US" altLang="en-US" sz="1400" smtClean="0"/>
          </a:p>
        </p:txBody>
      </p:sp>
      <p:sp>
        <p:nvSpPr>
          <p:cNvPr id="34820" name="Rectangle 2"/>
          <p:cNvSpPr>
            <a:spLocks noGrp="1" noChangeArrowheads="1"/>
          </p:cNvSpPr>
          <p:nvPr>
            <p:ph type="body" sz="half" idx="1"/>
          </p:nvPr>
        </p:nvSpPr>
        <p:spPr>
          <a:xfrm>
            <a:off x="304800" y="1371600"/>
            <a:ext cx="8610600" cy="4495800"/>
          </a:xfrm>
        </p:spPr>
        <p:txBody>
          <a:bodyPr/>
          <a:lstStyle/>
          <a:p>
            <a:pPr marL="609600" indent="-609600" algn="ctr" eaLnBrk="1" hangingPunct="1">
              <a:buFontTx/>
              <a:buNone/>
            </a:pPr>
            <a:r>
              <a:rPr lang="en-US" altLang="en-US" sz="2800" dirty="0" smtClean="0">
                <a:latin typeface="Tahoma" panose="020B0604030504040204" pitchFamily="34" charset="0"/>
                <a:ea typeface="ＭＳ Ｐゴシック" panose="020B0600070205080204" pitchFamily="34" charset="-128"/>
              </a:rPr>
              <a:t>Porter’s competitive strategies</a:t>
            </a:r>
          </a:p>
          <a:p>
            <a:pPr marL="609600" indent="-609600" algn="ctr" eaLnBrk="1" hangingPunct="1">
              <a:buFontTx/>
              <a:buNone/>
            </a:pPr>
            <a:endParaRPr lang="en-US" altLang="en-US" dirty="0" smtClean="0">
              <a:latin typeface="Tahoma" panose="020B0604030504040204" pitchFamily="34" charset="0"/>
              <a:ea typeface="ＭＳ Ｐゴシック" panose="020B0600070205080204" pitchFamily="34" charset="-128"/>
            </a:endParaRPr>
          </a:p>
          <a:p>
            <a:pPr marL="0" indent="0" algn="just" eaLnBrk="1" hangingPunct="1">
              <a:buFontTx/>
              <a:buNone/>
            </a:pPr>
            <a:r>
              <a:rPr lang="en-US" altLang="en-US" sz="2800" u="sng" dirty="0" smtClean="0">
                <a:solidFill>
                  <a:srgbClr val="FF0000"/>
                </a:solidFill>
                <a:latin typeface="Tahoma" panose="020B0604030504040204" pitchFamily="34" charset="0"/>
                <a:ea typeface="ＭＳ Ｐゴシック" panose="020B0600070205080204" pitchFamily="34" charset="-128"/>
              </a:rPr>
              <a:t>Lower cost strategy</a:t>
            </a:r>
            <a:r>
              <a:rPr lang="en-US" altLang="en-US" sz="2800" u="sng" dirty="0">
                <a:solidFill>
                  <a:srgbClr val="FF0000"/>
                </a:solidFill>
                <a:latin typeface="Tahoma" panose="020B0604030504040204" pitchFamily="34" charset="0"/>
                <a:ea typeface="ＭＳ Ｐゴシック" panose="020B0600070205080204" pitchFamily="34" charset="-128"/>
              </a:rPr>
              <a:t>:</a:t>
            </a:r>
            <a:r>
              <a:rPr lang="en-US" altLang="en-US" sz="2400" dirty="0" smtClean="0">
                <a:latin typeface="Tahoma" panose="020B0604030504040204" pitchFamily="34" charset="0"/>
                <a:ea typeface="ＭＳ Ｐゴシック" panose="020B0600070205080204" pitchFamily="34" charset="-128"/>
              </a:rPr>
              <a:t> the ability of a company or a business unit to design, produce and market a comparable product more efficiently than its competitors</a:t>
            </a:r>
          </a:p>
          <a:p>
            <a:pPr marL="609600" indent="-609600" algn="just" eaLnBrk="1" hangingPunct="1"/>
            <a:endParaRPr lang="en-US" altLang="en-US" sz="2400" dirty="0" smtClean="0">
              <a:latin typeface="Tahoma" panose="020B0604030504040204" pitchFamily="34" charset="0"/>
              <a:ea typeface="ＭＳ Ｐゴシック" panose="020B0600070205080204" pitchFamily="34" charset="-128"/>
            </a:endParaRPr>
          </a:p>
          <a:p>
            <a:pPr marL="0" indent="0" algn="just" eaLnBrk="1" hangingPunct="1">
              <a:buFontTx/>
              <a:buNone/>
            </a:pPr>
            <a:r>
              <a:rPr lang="en-US" altLang="en-US" sz="2800" u="sng" dirty="0" smtClean="0">
                <a:solidFill>
                  <a:srgbClr val="00B050"/>
                </a:solidFill>
                <a:latin typeface="Tahoma" panose="020B0604030504040204" pitchFamily="34" charset="0"/>
                <a:ea typeface="ＭＳ Ｐゴシック" panose="020B0600070205080204" pitchFamily="34" charset="-128"/>
              </a:rPr>
              <a:t>Differentiation strategy:</a:t>
            </a:r>
            <a:r>
              <a:rPr lang="en-US" altLang="en-US" sz="2400" dirty="0" smtClean="0">
                <a:solidFill>
                  <a:srgbClr val="00B050"/>
                </a:solidFill>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the ability of a company or a business unit to provide a unique or superior value to the buyer in terms of product quality, special features, or after sale service</a:t>
            </a:r>
          </a:p>
          <a:p>
            <a:pPr marL="609600" indent="-609600" eaLnBrk="1" hangingPunct="1"/>
            <a:endParaRPr lang="en-US" altLang="en-US" sz="2400" dirty="0" smtClean="0">
              <a:latin typeface="Tahoma" panose="020B0604030504040204" pitchFamily="34" charset="0"/>
              <a:ea typeface="ＭＳ Ｐゴシック" panose="020B0600070205080204" pitchFamily="34" charset="-128"/>
            </a:endParaRPr>
          </a:p>
          <a:p>
            <a:pPr marL="609600" indent="-609600" eaLnBrk="1" hangingPunct="1"/>
            <a:endParaRPr lang="en-US" altLang="en-US" sz="2400" dirty="0" smtClean="0">
              <a:latin typeface="Tahoma" panose="020B0604030504040204" pitchFamily="34" charset="0"/>
              <a:ea typeface="ＭＳ Ｐゴシック" panose="020B0600070205080204" pitchFamily="34" charset="-128"/>
            </a:endParaRPr>
          </a:p>
        </p:txBody>
      </p:sp>
      <p:sp>
        <p:nvSpPr>
          <p:cNvPr id="34821"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4822"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3686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50205111-BA51-425D-8E7D-7AA94B3E3744}" type="slidenum">
              <a:rPr lang="en-US" altLang="en-US" sz="1400" smtClean="0"/>
              <a:pPr>
                <a:spcBef>
                  <a:spcPct val="0"/>
                </a:spcBef>
                <a:buFontTx/>
                <a:buNone/>
              </a:pPr>
              <a:t>21</a:t>
            </a:fld>
            <a:endParaRPr lang="en-US" altLang="en-US" sz="1400" smtClean="0"/>
          </a:p>
        </p:txBody>
      </p:sp>
      <p:sp>
        <p:nvSpPr>
          <p:cNvPr id="36868" name="Rectangle 2"/>
          <p:cNvSpPr>
            <a:spLocks noGrp="1" noChangeArrowheads="1"/>
          </p:cNvSpPr>
          <p:nvPr>
            <p:ph type="body" sz="half" idx="1"/>
          </p:nvPr>
        </p:nvSpPr>
        <p:spPr>
          <a:xfrm>
            <a:off x="457200" y="1447800"/>
            <a:ext cx="8153400" cy="4678363"/>
          </a:xfrm>
        </p:spPr>
        <p:txBody>
          <a:bodyPr/>
          <a:lstStyle/>
          <a:p>
            <a:pPr marL="609600" indent="-609600" algn="ctr" eaLnBrk="1" hangingPunct="1">
              <a:lnSpc>
                <a:spcPct val="80000"/>
              </a:lnSpc>
              <a:buFontTx/>
              <a:buNone/>
            </a:pPr>
            <a:endParaRPr lang="en-US" altLang="en-US" sz="2000" u="sng" dirty="0" smtClean="0">
              <a:latin typeface="Tahoma" panose="020B0604030504040204" pitchFamily="34" charset="0"/>
              <a:ea typeface="ＭＳ Ｐゴシック" panose="020B0600070205080204" pitchFamily="34" charset="-128"/>
            </a:endParaRPr>
          </a:p>
          <a:p>
            <a:pPr marL="609600" indent="-609600" algn="ctr" eaLnBrk="1" hangingPunct="1">
              <a:lnSpc>
                <a:spcPct val="80000"/>
              </a:lnSpc>
              <a:buFontTx/>
              <a:buNone/>
            </a:pPr>
            <a:r>
              <a:rPr lang="en-US" altLang="en-US" sz="2800" dirty="0" smtClean="0">
                <a:latin typeface="Tahoma" panose="020B0604030504040204" pitchFamily="34" charset="0"/>
                <a:ea typeface="ＭＳ Ｐゴシック" panose="020B0600070205080204" pitchFamily="34" charset="-128"/>
              </a:rPr>
              <a:t>Porter’s competitive strategies</a:t>
            </a:r>
          </a:p>
          <a:p>
            <a:pPr marL="609600" indent="-609600" algn="ctr" eaLnBrk="1" hangingPunct="1">
              <a:lnSpc>
                <a:spcPct val="80000"/>
              </a:lnSpc>
              <a:buFontTx/>
              <a:buNone/>
            </a:pPr>
            <a:endParaRPr lang="en-US" altLang="en-US" sz="2800" dirty="0" smtClean="0">
              <a:latin typeface="Tahoma" panose="020B0604030504040204" pitchFamily="34" charset="0"/>
              <a:ea typeface="ＭＳ Ｐゴシック" panose="020B0600070205080204" pitchFamily="34" charset="-128"/>
            </a:endParaRPr>
          </a:p>
          <a:p>
            <a:pPr marL="0" indent="0" algn="just" eaLnBrk="1" hangingPunct="1">
              <a:lnSpc>
                <a:spcPct val="80000"/>
              </a:lnSpc>
              <a:buFontTx/>
              <a:buNone/>
            </a:pPr>
            <a:r>
              <a:rPr lang="en-US" altLang="en-US" sz="2800" u="sng" dirty="0" smtClean="0">
                <a:solidFill>
                  <a:srgbClr val="FF0000"/>
                </a:solidFill>
                <a:latin typeface="Tahoma" panose="020B0604030504040204" pitchFamily="34" charset="0"/>
                <a:ea typeface="ＭＳ Ｐゴシック" panose="020B0600070205080204" pitchFamily="34" charset="-128"/>
              </a:rPr>
              <a:t>Cost leadership</a:t>
            </a:r>
            <a:r>
              <a:rPr lang="en-US" altLang="en-US" sz="2400" dirty="0" smtClean="0">
                <a:solidFill>
                  <a:srgbClr val="FF0000"/>
                </a:solidFill>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a lower-cost competitive strategy that aims at the broad mass market and requires efficient scale facilities, cost reductions, cost and overhead control; avoids marginal customers, cost minimization in R&amp;D, service, sales force and advertising</a:t>
            </a:r>
          </a:p>
          <a:p>
            <a:pPr marL="609600" indent="-609600" eaLnBrk="1" hangingPunct="1">
              <a:lnSpc>
                <a:spcPct val="80000"/>
              </a:lnSpc>
              <a:buFontTx/>
              <a:buNone/>
            </a:pPr>
            <a:endParaRPr lang="en-US" altLang="en-US" sz="2400" dirty="0" smtClean="0">
              <a:latin typeface="Tahoma" panose="020B0604030504040204" pitchFamily="34" charset="0"/>
              <a:ea typeface="ＭＳ Ｐゴシック" panose="020B0600070205080204" pitchFamily="34" charset="-128"/>
            </a:endParaRPr>
          </a:p>
          <a:p>
            <a:pPr marL="609600" indent="-609600" eaLnBrk="1" hangingPunct="1">
              <a:lnSpc>
                <a:spcPct val="80000"/>
              </a:lnSpc>
            </a:pPr>
            <a:r>
              <a:rPr lang="en-US" altLang="en-US" sz="2400" dirty="0" smtClean="0">
                <a:latin typeface="Tahoma" panose="020B0604030504040204" pitchFamily="34" charset="0"/>
                <a:ea typeface="ＭＳ Ｐゴシック" panose="020B0600070205080204" pitchFamily="34" charset="-128"/>
              </a:rPr>
              <a:t>Provides a defense against competitors</a:t>
            </a:r>
          </a:p>
          <a:p>
            <a:pPr marL="609600" indent="-609600" eaLnBrk="1" hangingPunct="1">
              <a:lnSpc>
                <a:spcPct val="80000"/>
              </a:lnSpc>
            </a:pPr>
            <a:r>
              <a:rPr lang="en-US" altLang="en-US" sz="2400" dirty="0" smtClean="0">
                <a:latin typeface="Tahoma" panose="020B0604030504040204" pitchFamily="34" charset="0"/>
                <a:ea typeface="ＭＳ Ｐゴシック" panose="020B0600070205080204" pitchFamily="34" charset="-128"/>
              </a:rPr>
              <a:t>Provides a barrier to entry</a:t>
            </a:r>
          </a:p>
          <a:p>
            <a:pPr marL="609600" indent="-609600" eaLnBrk="1" hangingPunct="1">
              <a:lnSpc>
                <a:spcPct val="80000"/>
              </a:lnSpc>
            </a:pPr>
            <a:r>
              <a:rPr lang="en-US" altLang="en-US" sz="2400" dirty="0" smtClean="0">
                <a:latin typeface="Tahoma" panose="020B0604030504040204" pitchFamily="34" charset="0"/>
                <a:ea typeface="ＭＳ Ｐゴシック" panose="020B0600070205080204" pitchFamily="34" charset="-128"/>
              </a:rPr>
              <a:t>Generates increased market share</a:t>
            </a:r>
          </a:p>
        </p:txBody>
      </p:sp>
      <p:sp>
        <p:nvSpPr>
          <p:cNvPr id="36869"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6870"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38915"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2CECF413-4236-44BC-8993-74C8ACE5961A}" type="slidenum">
              <a:rPr lang="en-US" altLang="en-US" sz="1400" smtClean="0"/>
              <a:pPr>
                <a:spcBef>
                  <a:spcPct val="0"/>
                </a:spcBef>
                <a:buFontTx/>
                <a:buNone/>
              </a:pPr>
              <a:t>22</a:t>
            </a:fld>
            <a:endParaRPr lang="en-US" altLang="en-US" sz="1400" smtClean="0"/>
          </a:p>
        </p:txBody>
      </p:sp>
      <p:sp>
        <p:nvSpPr>
          <p:cNvPr id="38916" name="Rectangle 2"/>
          <p:cNvSpPr>
            <a:spLocks noGrp="1" noChangeArrowheads="1"/>
          </p:cNvSpPr>
          <p:nvPr>
            <p:ph type="body" sz="half" idx="1"/>
          </p:nvPr>
        </p:nvSpPr>
        <p:spPr>
          <a:xfrm>
            <a:off x="457200" y="1219200"/>
            <a:ext cx="8153400" cy="5105400"/>
          </a:xfrm>
        </p:spPr>
        <p:txBody>
          <a:bodyPr/>
          <a:lstStyle/>
          <a:p>
            <a:pPr marL="609600" indent="-609600" algn="ctr" eaLnBrk="1" hangingPunct="1">
              <a:buFontTx/>
              <a:buNone/>
            </a:pPr>
            <a:r>
              <a:rPr lang="en-US" altLang="en-US" sz="2800" dirty="0" smtClean="0">
                <a:latin typeface="Tahoma" panose="020B0604030504040204" pitchFamily="34" charset="0"/>
                <a:ea typeface="ＭＳ Ｐゴシック" panose="020B0600070205080204" pitchFamily="34" charset="-128"/>
              </a:rPr>
              <a:t>Porter’s competitive strategies</a:t>
            </a:r>
          </a:p>
          <a:p>
            <a:pPr marL="609600" indent="-609600" algn="ctr" eaLnBrk="1" hangingPunct="1">
              <a:buFontTx/>
              <a:buNone/>
            </a:pPr>
            <a:endParaRPr lang="en-US" altLang="en-US" sz="1200" dirty="0" smtClean="0">
              <a:latin typeface="Tahoma" panose="020B0604030504040204" pitchFamily="34" charset="0"/>
              <a:ea typeface="ＭＳ Ｐゴシック" panose="020B0600070205080204" pitchFamily="34" charset="-128"/>
            </a:endParaRPr>
          </a:p>
          <a:p>
            <a:pPr marL="0" indent="0" algn="just" eaLnBrk="1" hangingPunct="1">
              <a:buFontTx/>
              <a:buNone/>
            </a:pPr>
            <a:r>
              <a:rPr lang="en-US" altLang="en-US" sz="2800" u="sng" dirty="0" smtClean="0">
                <a:solidFill>
                  <a:srgbClr val="00B050"/>
                </a:solidFill>
                <a:latin typeface="Tahoma" panose="020B0604030504040204" pitchFamily="34" charset="0"/>
                <a:ea typeface="ＭＳ Ｐゴシック" panose="020B0600070205080204" pitchFamily="34" charset="-128"/>
              </a:rPr>
              <a:t>Differentiation</a:t>
            </a:r>
            <a:r>
              <a:rPr lang="en-US" altLang="en-US" sz="2400" dirty="0" smtClean="0">
                <a:latin typeface="Tahoma" panose="020B0604030504040204" pitchFamily="34" charset="0"/>
                <a:ea typeface="ＭＳ Ｐゴシック" panose="020B0600070205080204" pitchFamily="34" charset="-128"/>
              </a:rPr>
              <a:t> involves the creation of a product or service that is perceived throughout the industry as unique. Can be associated with design, brand image, technology, features, dealer network, or customer service</a:t>
            </a:r>
          </a:p>
          <a:p>
            <a:pPr marL="609600" indent="-609600" eaLnBrk="1" hangingPunct="1">
              <a:buFontTx/>
              <a:buNone/>
            </a:pPr>
            <a:endParaRPr lang="en-US" altLang="en-US" sz="2400" dirty="0" smtClean="0">
              <a:latin typeface="Tahoma" panose="020B0604030504040204" pitchFamily="34" charset="0"/>
              <a:ea typeface="ＭＳ Ｐゴシック" panose="020B0600070205080204" pitchFamily="34" charset="-128"/>
            </a:endParaRPr>
          </a:p>
          <a:p>
            <a:pPr marL="609600" indent="-609600" eaLnBrk="1" hangingPunct="1"/>
            <a:r>
              <a:rPr lang="en-US" altLang="en-US" sz="2400" dirty="0" smtClean="0">
                <a:latin typeface="Tahoma" panose="020B0604030504040204" pitchFamily="34" charset="0"/>
                <a:ea typeface="ＭＳ Ｐゴシック" panose="020B0600070205080204" pitchFamily="34" charset="-128"/>
              </a:rPr>
              <a:t>Lowers customers sensitivity to price</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Increases buyer loyalty</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Barrier to entry</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Can generate higher profits</a:t>
            </a:r>
          </a:p>
        </p:txBody>
      </p:sp>
      <p:sp>
        <p:nvSpPr>
          <p:cNvPr id="38917"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8918"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4096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EDE0867D-5F40-4BA7-9D33-CB73D4D48282}" type="slidenum">
              <a:rPr lang="en-US" altLang="en-US" sz="1400" smtClean="0"/>
              <a:pPr>
                <a:spcBef>
                  <a:spcPct val="0"/>
                </a:spcBef>
                <a:buFontTx/>
                <a:buNone/>
              </a:pPr>
              <a:t>23</a:t>
            </a:fld>
            <a:endParaRPr lang="en-US" altLang="en-US" sz="1400" smtClean="0"/>
          </a:p>
        </p:txBody>
      </p:sp>
      <p:sp>
        <p:nvSpPr>
          <p:cNvPr id="40964" name="Rectangle 2"/>
          <p:cNvSpPr>
            <a:spLocks noGrp="1" noChangeArrowheads="1"/>
          </p:cNvSpPr>
          <p:nvPr>
            <p:ph type="body" sz="half" idx="1"/>
          </p:nvPr>
        </p:nvSpPr>
        <p:spPr>
          <a:xfrm>
            <a:off x="457200" y="1447800"/>
            <a:ext cx="8153400" cy="4678363"/>
          </a:xfrm>
        </p:spPr>
        <p:txBody>
          <a:bodyPr/>
          <a:lstStyle/>
          <a:p>
            <a:pPr marL="609600" indent="-609600" algn="ctr" eaLnBrk="1" hangingPunct="1">
              <a:lnSpc>
                <a:spcPct val="90000"/>
              </a:lnSpc>
              <a:buFontTx/>
              <a:buNone/>
            </a:pPr>
            <a:endParaRPr lang="en-US" altLang="en-US" sz="2000" u="sng" dirty="0" smtClean="0">
              <a:latin typeface="Tahoma" panose="020B0604030504040204" pitchFamily="34" charset="0"/>
              <a:ea typeface="ＭＳ Ｐゴシック" panose="020B0600070205080204" pitchFamily="34" charset="-128"/>
            </a:endParaRPr>
          </a:p>
          <a:p>
            <a:pPr marL="609600" indent="-609600" algn="ctr" eaLnBrk="1" hangingPunct="1">
              <a:lnSpc>
                <a:spcPct val="90000"/>
              </a:lnSpc>
              <a:buFontTx/>
              <a:buNone/>
            </a:pPr>
            <a:r>
              <a:rPr lang="en-US" altLang="en-US" sz="2800" dirty="0" smtClean="0">
                <a:latin typeface="Tahoma" panose="020B0604030504040204" pitchFamily="34" charset="0"/>
                <a:ea typeface="ＭＳ Ｐゴシック" panose="020B0600070205080204" pitchFamily="34" charset="-128"/>
              </a:rPr>
              <a:t>Porter’s competitive strategies</a:t>
            </a:r>
          </a:p>
          <a:p>
            <a:pPr marL="609600" indent="-609600" algn="ctr" eaLnBrk="1" hangingPunct="1">
              <a:lnSpc>
                <a:spcPct val="90000"/>
              </a:lnSpc>
              <a:buFontTx/>
              <a:buNone/>
            </a:pPr>
            <a:endParaRPr lang="en-US" altLang="en-US" sz="2800" dirty="0" smtClean="0">
              <a:latin typeface="Tahoma" panose="020B0604030504040204" pitchFamily="34" charset="0"/>
              <a:ea typeface="ＭＳ Ｐゴシック" panose="020B0600070205080204" pitchFamily="34" charset="-128"/>
            </a:endParaRPr>
          </a:p>
          <a:p>
            <a:pPr marL="0" indent="0" algn="just" eaLnBrk="1" hangingPunct="1">
              <a:lnSpc>
                <a:spcPct val="90000"/>
              </a:lnSpc>
              <a:buFontTx/>
              <a:buNone/>
            </a:pPr>
            <a:r>
              <a:rPr lang="en-US" altLang="en-US" sz="2800" u="sng" dirty="0" smtClean="0">
                <a:solidFill>
                  <a:srgbClr val="FF0000"/>
                </a:solidFill>
                <a:latin typeface="Tahoma" panose="020B0604030504040204" pitchFamily="34" charset="0"/>
                <a:ea typeface="ＭＳ Ｐゴシック" panose="020B0600070205080204" pitchFamily="34" charset="-128"/>
              </a:rPr>
              <a:t>Cost Focus:</a:t>
            </a:r>
            <a:r>
              <a:rPr lang="en-US" altLang="en-US" sz="2400" dirty="0" smtClean="0">
                <a:solidFill>
                  <a:srgbClr val="FF0000"/>
                </a:solidFill>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low-cost competitive strategy that focuses on a particular buyer group or geographic market and attempts to serve only this niche to the exclusion of others</a:t>
            </a:r>
          </a:p>
          <a:p>
            <a:pPr marL="0" indent="0" algn="just" eaLnBrk="1" hangingPunct="1">
              <a:lnSpc>
                <a:spcPct val="90000"/>
              </a:lnSpc>
              <a:buFontTx/>
              <a:buNone/>
            </a:pPr>
            <a:endParaRPr lang="en-US" altLang="en-US" sz="2000" dirty="0" smtClean="0">
              <a:latin typeface="Tahoma" panose="020B0604030504040204" pitchFamily="34" charset="0"/>
              <a:ea typeface="ＭＳ Ｐゴシック" panose="020B0600070205080204" pitchFamily="34" charset="-128"/>
            </a:endParaRPr>
          </a:p>
          <a:p>
            <a:pPr marL="0" indent="0" algn="just" eaLnBrk="1" hangingPunct="1">
              <a:lnSpc>
                <a:spcPct val="90000"/>
              </a:lnSpc>
              <a:buFontTx/>
              <a:buNone/>
            </a:pPr>
            <a:r>
              <a:rPr lang="en-US" altLang="en-US" sz="2800" u="sng" dirty="0" smtClean="0">
                <a:solidFill>
                  <a:srgbClr val="00B050"/>
                </a:solidFill>
                <a:latin typeface="Tahoma" panose="020B0604030504040204" pitchFamily="34" charset="0"/>
                <a:ea typeface="ＭＳ Ｐゴシック" panose="020B0600070205080204" pitchFamily="34" charset="-128"/>
              </a:rPr>
              <a:t>Differentiation Focus:</a:t>
            </a:r>
            <a:r>
              <a:rPr lang="en-US" altLang="en-US" sz="2400" dirty="0" smtClean="0">
                <a:solidFill>
                  <a:srgbClr val="00B050"/>
                </a:solidFill>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concentrates on a particular buyer group, product line segment, or geographic market to serve the needs of a narrow strategic market more effectively than its competitors</a:t>
            </a:r>
          </a:p>
        </p:txBody>
      </p:sp>
      <p:sp>
        <p:nvSpPr>
          <p:cNvPr id="40965"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40966"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4301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6389878A-6660-4671-AEF7-4F147A7AD2F8}" type="slidenum">
              <a:rPr lang="en-US" altLang="en-US" sz="1400" smtClean="0"/>
              <a:pPr>
                <a:spcBef>
                  <a:spcPct val="0"/>
                </a:spcBef>
                <a:buFontTx/>
                <a:buNone/>
              </a:pPr>
              <a:t>24</a:t>
            </a:fld>
            <a:endParaRPr lang="en-US" altLang="en-US" sz="1400" smtClean="0"/>
          </a:p>
        </p:txBody>
      </p:sp>
      <p:sp>
        <p:nvSpPr>
          <p:cNvPr id="43012"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43013" name="Picture 7"/>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p:spPr>
      </p:pic>
      <p:pic>
        <p:nvPicPr>
          <p:cNvPr id="43014" name="Picture 8"/>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228600" y="1403350"/>
            <a:ext cx="8534400" cy="4337050"/>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45059"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532BECFE-EA7D-4245-B069-4F7DF2B85673}" type="slidenum">
              <a:rPr lang="en-US" altLang="en-US" sz="1400" smtClean="0"/>
              <a:pPr>
                <a:spcBef>
                  <a:spcPct val="0"/>
                </a:spcBef>
                <a:buFontTx/>
                <a:buNone/>
              </a:pPr>
              <a:t>25</a:t>
            </a:fld>
            <a:endParaRPr lang="en-US" altLang="en-US" sz="1400" smtClean="0"/>
          </a:p>
        </p:txBody>
      </p:sp>
      <p:sp>
        <p:nvSpPr>
          <p:cNvPr id="45060" name="Rectangle 2"/>
          <p:cNvSpPr>
            <a:spLocks noGrp="1" noChangeArrowheads="1"/>
          </p:cNvSpPr>
          <p:nvPr>
            <p:ph type="body" sz="half" idx="1"/>
          </p:nvPr>
        </p:nvSpPr>
        <p:spPr>
          <a:xfrm>
            <a:off x="457200" y="1066800"/>
            <a:ext cx="8229600" cy="762000"/>
          </a:xfrm>
        </p:spPr>
        <p:txBody>
          <a:bodyPr/>
          <a:lstStyle/>
          <a:p>
            <a:pPr marL="609600" indent="-609600" algn="ctr" eaLnBrk="1" hangingPunct="1">
              <a:lnSpc>
                <a:spcPct val="90000"/>
              </a:lnSpc>
              <a:buFontTx/>
              <a:buNone/>
            </a:pPr>
            <a:endParaRPr lang="en-US" altLang="en-US" sz="1800" u="sng" smtClean="0">
              <a:latin typeface="Tahoma" panose="020B0604030504040204" pitchFamily="34" charset="0"/>
              <a:ea typeface="ＭＳ Ｐゴシック" panose="020B0600070205080204" pitchFamily="34" charset="-128"/>
            </a:endParaRPr>
          </a:p>
          <a:p>
            <a:pPr marL="609600" indent="-609600" algn="ctr" eaLnBrk="1" hangingPunct="1">
              <a:lnSpc>
                <a:spcPct val="90000"/>
              </a:lnSpc>
              <a:buFontTx/>
              <a:buNone/>
            </a:pPr>
            <a:r>
              <a:rPr lang="en-US" altLang="en-US" sz="2400" smtClean="0">
                <a:latin typeface="Tahoma" panose="020B0604030504040204" pitchFamily="34" charset="0"/>
                <a:ea typeface="ＭＳ Ｐゴシック" panose="020B0600070205080204" pitchFamily="34" charset="-128"/>
              </a:rPr>
              <a:t>Risks in Competitive Strategies</a:t>
            </a:r>
          </a:p>
        </p:txBody>
      </p:sp>
      <p:pic>
        <p:nvPicPr>
          <p:cNvPr id="45061" name="Picture 4"/>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0" y="0"/>
            <a:ext cx="9144000" cy="1103313"/>
          </a:xfrm>
          <a:noFill/>
        </p:spPr>
      </p:pic>
      <p:sp>
        <p:nvSpPr>
          <p:cNvPr id="45062"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45063" name="Picture 5"/>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04800" y="1985963"/>
            <a:ext cx="8458200" cy="3883025"/>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4710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D0FC7671-1F89-4632-8C15-9701E84F6768}" type="slidenum">
              <a:rPr lang="en-US" altLang="en-US" sz="1400" smtClean="0"/>
              <a:pPr>
                <a:spcBef>
                  <a:spcPct val="0"/>
                </a:spcBef>
                <a:buFontTx/>
                <a:buNone/>
              </a:pPr>
              <a:t>26</a:t>
            </a:fld>
            <a:endParaRPr lang="en-US" altLang="en-US" sz="1400" smtClean="0"/>
          </a:p>
        </p:txBody>
      </p:sp>
      <p:sp>
        <p:nvSpPr>
          <p:cNvPr id="47108" name="Rectangle 2"/>
          <p:cNvSpPr>
            <a:spLocks noGrp="1" noChangeArrowheads="1"/>
          </p:cNvSpPr>
          <p:nvPr>
            <p:ph type="body" sz="half" idx="1"/>
          </p:nvPr>
        </p:nvSpPr>
        <p:spPr>
          <a:xfrm>
            <a:off x="457200" y="1447800"/>
            <a:ext cx="8153400" cy="4678363"/>
          </a:xfrm>
        </p:spPr>
        <p:txBody>
          <a:bodyPr/>
          <a:lstStyle/>
          <a:p>
            <a:pPr marL="609600" indent="-609600" algn="ctr" eaLnBrk="1" hangingPunct="1">
              <a:buFontTx/>
              <a:buNone/>
            </a:pPr>
            <a:endParaRPr lang="en-US" altLang="en-US" sz="2800" u="sng" dirty="0" smtClean="0">
              <a:latin typeface="Tahoma" panose="020B0604030504040204" pitchFamily="34" charset="0"/>
              <a:ea typeface="ＭＳ Ｐゴシック" panose="020B0600070205080204" pitchFamily="34" charset="-128"/>
            </a:endParaRPr>
          </a:p>
          <a:p>
            <a:pPr marL="609600" indent="-609600" algn="ctr" eaLnBrk="1" hangingPunct="1">
              <a:buFontTx/>
              <a:buNone/>
            </a:pPr>
            <a:r>
              <a:rPr lang="en-US" altLang="en-US" sz="2800" dirty="0" smtClean="0">
                <a:latin typeface="Tahoma" panose="020B0604030504040204" pitchFamily="34" charset="0"/>
                <a:ea typeface="ＭＳ Ｐゴシック" panose="020B0600070205080204" pitchFamily="34" charset="-128"/>
              </a:rPr>
              <a:t>Issues in Competitive Strategies</a:t>
            </a:r>
          </a:p>
          <a:p>
            <a:pPr marL="609600" indent="-609600" algn="ctr" eaLnBrk="1" hangingPunct="1">
              <a:buFontTx/>
              <a:buNone/>
            </a:pPr>
            <a:endParaRPr lang="en-US" altLang="en-US" sz="2800" dirty="0" smtClean="0">
              <a:latin typeface="Tahoma" panose="020B0604030504040204" pitchFamily="34" charset="0"/>
              <a:ea typeface="ＭＳ Ｐゴシック" panose="020B0600070205080204" pitchFamily="34" charset="-128"/>
            </a:endParaRPr>
          </a:p>
          <a:p>
            <a:pPr marL="0" indent="0" algn="just" eaLnBrk="1" hangingPunct="1">
              <a:buFontTx/>
              <a:buNone/>
            </a:pPr>
            <a:r>
              <a:rPr lang="en-US" altLang="en-US" sz="2800" b="1" u="sng" dirty="0" smtClean="0">
                <a:latin typeface="Tahoma" panose="020B0604030504040204" pitchFamily="34" charset="0"/>
                <a:ea typeface="ＭＳ Ｐゴシック" panose="020B0600070205080204" pitchFamily="34" charset="-128"/>
              </a:rPr>
              <a:t>Stuck in the middle:</a:t>
            </a:r>
            <a:r>
              <a:rPr lang="en-US" altLang="en-US" b="1" dirty="0" smtClean="0">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when a company has no competitive advantage and is doomed to below-average performance</a:t>
            </a:r>
          </a:p>
          <a:p>
            <a:pPr marL="609600" indent="-609600" eaLnBrk="1" hangingPunct="1">
              <a:buFontTx/>
              <a:buNone/>
            </a:pPr>
            <a:endParaRPr lang="en-US" altLang="en-US" sz="2400" dirty="0" smtClean="0">
              <a:latin typeface="Tahoma" panose="020B0604030504040204" pitchFamily="34" charset="0"/>
              <a:ea typeface="ＭＳ Ｐゴシック" panose="020B0600070205080204" pitchFamily="34" charset="-128"/>
            </a:endParaRPr>
          </a:p>
        </p:txBody>
      </p:sp>
      <p:sp>
        <p:nvSpPr>
          <p:cNvPr id="47109"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47110"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5120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28A8C4F7-416B-4A7F-B75A-1B5A92BA6C99}" type="slidenum">
              <a:rPr lang="en-US" altLang="en-US" sz="1400" smtClean="0"/>
              <a:pPr>
                <a:spcBef>
                  <a:spcPct val="0"/>
                </a:spcBef>
                <a:buFontTx/>
                <a:buNone/>
              </a:pPr>
              <a:t>27</a:t>
            </a:fld>
            <a:endParaRPr lang="en-US" altLang="en-US" sz="1400" smtClean="0"/>
          </a:p>
        </p:txBody>
      </p:sp>
      <p:pic>
        <p:nvPicPr>
          <p:cNvPr id="51204"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3313"/>
          </a:xfrm>
          <a:noFill/>
        </p:spPr>
      </p:pic>
      <p:sp>
        <p:nvSpPr>
          <p:cNvPr id="51205" name="Line 4"/>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51206" name="Picture 8"/>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304800" y="1295400"/>
            <a:ext cx="8382000" cy="4351338"/>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5325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1FE4217D-F446-4FEC-BACA-67DA2C13A7AF}" type="slidenum">
              <a:rPr lang="en-US" altLang="en-US" sz="1400" smtClean="0"/>
              <a:pPr>
                <a:spcBef>
                  <a:spcPct val="0"/>
                </a:spcBef>
                <a:buFontTx/>
                <a:buNone/>
              </a:pPr>
              <a:t>28</a:t>
            </a:fld>
            <a:endParaRPr lang="en-US" altLang="en-US" sz="1400" smtClean="0"/>
          </a:p>
        </p:txBody>
      </p:sp>
      <p:sp>
        <p:nvSpPr>
          <p:cNvPr id="53252" name="Rectangle 2"/>
          <p:cNvSpPr>
            <a:spLocks noGrp="1" noChangeArrowheads="1"/>
          </p:cNvSpPr>
          <p:nvPr>
            <p:ph type="body" sz="half" idx="1"/>
          </p:nvPr>
        </p:nvSpPr>
        <p:spPr>
          <a:xfrm>
            <a:off x="457200" y="1447800"/>
            <a:ext cx="8153400" cy="4678363"/>
          </a:xfrm>
        </p:spPr>
        <p:txBody>
          <a:bodyPr/>
          <a:lstStyle/>
          <a:p>
            <a:pPr marL="609600" indent="-609600" algn="ctr" eaLnBrk="1" hangingPunct="1">
              <a:buFontTx/>
              <a:buNone/>
            </a:pPr>
            <a:endParaRPr lang="en-US" altLang="en-US" sz="2400" u="sng" dirty="0" smtClean="0">
              <a:latin typeface="Tahoma" panose="020B0604030504040204" pitchFamily="34" charset="0"/>
              <a:ea typeface="ＭＳ Ｐゴシック" panose="020B0600070205080204" pitchFamily="34" charset="-128"/>
            </a:endParaRPr>
          </a:p>
          <a:p>
            <a:pPr marL="609600" indent="-609600" algn="ctr" eaLnBrk="1" hangingPunct="1">
              <a:buFontTx/>
              <a:buNone/>
            </a:pPr>
            <a:r>
              <a:rPr lang="en-US" altLang="en-US" sz="2800" dirty="0" smtClean="0">
                <a:latin typeface="Tahoma" panose="020B0604030504040204" pitchFamily="34" charset="0"/>
                <a:ea typeface="ＭＳ Ｐゴシック" panose="020B0600070205080204" pitchFamily="34" charset="-128"/>
              </a:rPr>
              <a:t>Industry Structure and Competitive Strategy</a:t>
            </a:r>
          </a:p>
          <a:p>
            <a:pPr marL="609600" indent="-609600" algn="ctr" eaLnBrk="1" hangingPunct="1">
              <a:buFontTx/>
              <a:buNone/>
            </a:pPr>
            <a:endParaRPr lang="en-US" altLang="en-US" sz="2400" dirty="0" smtClean="0">
              <a:latin typeface="Tahoma" panose="020B0604030504040204" pitchFamily="34" charset="0"/>
              <a:ea typeface="ＭＳ Ｐゴシック" panose="020B0600070205080204" pitchFamily="34" charset="-128"/>
            </a:endParaRPr>
          </a:p>
          <a:p>
            <a:pPr marL="0" indent="0" eaLnBrk="1" hangingPunct="1">
              <a:buFontTx/>
              <a:buNone/>
            </a:pPr>
            <a:r>
              <a:rPr lang="en-US" altLang="en-US" sz="2800" u="sng" dirty="0" smtClean="0">
                <a:solidFill>
                  <a:srgbClr val="FFC000"/>
                </a:solidFill>
                <a:latin typeface="Tahoma" panose="020B0604030504040204" pitchFamily="34" charset="0"/>
                <a:ea typeface="ＭＳ Ｐゴシック" panose="020B0600070205080204" pitchFamily="34" charset="-128"/>
              </a:rPr>
              <a:t>Fragmented industry:</a:t>
            </a:r>
            <a:r>
              <a:rPr lang="en-US" altLang="en-US" sz="2800" dirty="0" smtClean="0">
                <a:solidFill>
                  <a:srgbClr val="FFC000"/>
                </a:solidFill>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many small- and medium-sized companies compete for relatively small shares of the total market</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Products are typically in early stages of product life cycle</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Focus strategies are used</a:t>
            </a:r>
          </a:p>
          <a:p>
            <a:pPr marL="609600" indent="-609600" eaLnBrk="1" hangingPunct="1">
              <a:buFontTx/>
              <a:buNone/>
            </a:pPr>
            <a:endParaRPr lang="en-US" altLang="en-US" sz="2400" dirty="0" smtClean="0">
              <a:latin typeface="Tahoma" panose="020B0604030504040204" pitchFamily="34" charset="0"/>
              <a:ea typeface="ＭＳ Ｐゴシック" panose="020B0600070205080204" pitchFamily="34" charset="-128"/>
            </a:endParaRPr>
          </a:p>
          <a:p>
            <a:pPr marL="609600" indent="-609600" eaLnBrk="1" hangingPunct="1">
              <a:buFontTx/>
              <a:buNone/>
            </a:pPr>
            <a:endParaRPr lang="en-US" altLang="en-US" sz="2400" dirty="0" smtClean="0">
              <a:latin typeface="Tahoma" panose="020B0604030504040204" pitchFamily="34" charset="0"/>
              <a:ea typeface="ＭＳ Ｐゴシック" panose="020B0600070205080204" pitchFamily="34" charset="-128"/>
            </a:endParaRPr>
          </a:p>
        </p:txBody>
      </p:sp>
      <p:sp>
        <p:nvSpPr>
          <p:cNvPr id="53253"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53254"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55299"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1949FE21-C46B-4AF0-96BB-121387C20B6C}" type="slidenum">
              <a:rPr lang="en-US" altLang="en-US" sz="1400" smtClean="0"/>
              <a:pPr>
                <a:spcBef>
                  <a:spcPct val="0"/>
                </a:spcBef>
                <a:buFontTx/>
                <a:buNone/>
              </a:pPr>
              <a:t>29</a:t>
            </a:fld>
            <a:endParaRPr lang="en-US" altLang="en-US" sz="1400" smtClean="0"/>
          </a:p>
        </p:txBody>
      </p:sp>
      <p:sp>
        <p:nvSpPr>
          <p:cNvPr id="55300" name="Rectangle 2"/>
          <p:cNvSpPr>
            <a:spLocks noGrp="1" noChangeArrowheads="1"/>
          </p:cNvSpPr>
          <p:nvPr>
            <p:ph type="body" sz="half" idx="1"/>
          </p:nvPr>
        </p:nvSpPr>
        <p:spPr>
          <a:xfrm>
            <a:off x="457200" y="1447800"/>
            <a:ext cx="8153400" cy="4678363"/>
          </a:xfrm>
        </p:spPr>
        <p:txBody>
          <a:bodyPr/>
          <a:lstStyle/>
          <a:p>
            <a:pPr marL="609600" indent="-609600" algn="ctr" eaLnBrk="1" hangingPunct="1">
              <a:lnSpc>
                <a:spcPct val="90000"/>
              </a:lnSpc>
              <a:buFontTx/>
              <a:buNone/>
            </a:pPr>
            <a:endParaRPr lang="en-US" altLang="en-US" sz="2400" u="sng" dirty="0" smtClean="0">
              <a:latin typeface="Tahoma" panose="020B0604030504040204" pitchFamily="34" charset="0"/>
              <a:ea typeface="ＭＳ Ｐゴシック" panose="020B0600070205080204" pitchFamily="34" charset="-128"/>
            </a:endParaRPr>
          </a:p>
          <a:p>
            <a:pPr marL="609600" indent="-609600" algn="ctr" eaLnBrk="1" hangingPunct="1">
              <a:lnSpc>
                <a:spcPct val="90000"/>
              </a:lnSpc>
              <a:buFontTx/>
              <a:buNone/>
            </a:pPr>
            <a:r>
              <a:rPr lang="en-US" altLang="en-US" sz="2800" dirty="0" smtClean="0">
                <a:latin typeface="Tahoma" panose="020B0604030504040204" pitchFamily="34" charset="0"/>
                <a:ea typeface="ＭＳ Ｐゴシック" panose="020B0600070205080204" pitchFamily="34" charset="-128"/>
              </a:rPr>
              <a:t>Industry Structure and Competitive Strategy</a:t>
            </a:r>
          </a:p>
          <a:p>
            <a:pPr marL="609600" indent="-609600" algn="ctr" eaLnBrk="1" hangingPunct="1">
              <a:lnSpc>
                <a:spcPct val="90000"/>
              </a:lnSpc>
              <a:buFontTx/>
              <a:buNone/>
            </a:pPr>
            <a:endParaRPr lang="en-US" altLang="en-US" sz="2400" dirty="0" smtClean="0">
              <a:latin typeface="Tahoma" panose="020B0604030504040204" pitchFamily="34" charset="0"/>
              <a:ea typeface="ＭＳ Ｐゴシック" panose="020B0600070205080204" pitchFamily="34" charset="-128"/>
            </a:endParaRPr>
          </a:p>
          <a:p>
            <a:pPr marL="0" indent="0" eaLnBrk="1" hangingPunct="1">
              <a:lnSpc>
                <a:spcPct val="90000"/>
              </a:lnSpc>
              <a:buFontTx/>
              <a:buNone/>
            </a:pPr>
            <a:r>
              <a:rPr lang="en-US" altLang="en-US" sz="2800" u="sng" dirty="0" smtClean="0">
                <a:solidFill>
                  <a:srgbClr val="0070C0"/>
                </a:solidFill>
                <a:latin typeface="Tahoma" panose="020B0604030504040204" pitchFamily="34" charset="0"/>
                <a:ea typeface="ＭＳ Ｐゴシック" panose="020B0600070205080204" pitchFamily="34" charset="-128"/>
              </a:rPr>
              <a:t>Consolidated industry:</a:t>
            </a:r>
            <a:r>
              <a:rPr lang="en-US" altLang="en-US" sz="2800" dirty="0" smtClean="0">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domination by a few large companies</a:t>
            </a:r>
          </a:p>
          <a:p>
            <a:pPr marL="609600" indent="-609600" eaLnBrk="1" hangingPunct="1">
              <a:lnSpc>
                <a:spcPct val="90000"/>
              </a:lnSpc>
              <a:buFontTx/>
              <a:buNone/>
            </a:pPr>
            <a:endParaRPr lang="en-US" altLang="en-US" sz="2400" dirty="0" smtClean="0">
              <a:latin typeface="Tahoma" panose="020B0604030504040204" pitchFamily="34" charset="0"/>
              <a:ea typeface="ＭＳ Ｐゴシック" panose="020B0600070205080204" pitchFamily="34" charset="-128"/>
            </a:endParaRPr>
          </a:p>
          <a:p>
            <a:pPr marL="609600" indent="-609600" eaLnBrk="1" hangingPunct="1">
              <a:lnSpc>
                <a:spcPct val="90000"/>
              </a:lnSpc>
            </a:pPr>
            <a:r>
              <a:rPr lang="en-US" altLang="en-US" sz="2400" dirty="0" smtClean="0">
                <a:latin typeface="Tahoma" panose="020B0604030504040204" pitchFamily="34" charset="0"/>
                <a:ea typeface="ＭＳ Ｐゴシック" panose="020B0600070205080204" pitchFamily="34" charset="-128"/>
              </a:rPr>
              <a:t>Emphasis on cost and service</a:t>
            </a:r>
          </a:p>
          <a:p>
            <a:pPr marL="609600" indent="-609600" eaLnBrk="1" hangingPunct="1">
              <a:lnSpc>
                <a:spcPct val="90000"/>
              </a:lnSpc>
            </a:pPr>
            <a:r>
              <a:rPr lang="en-US" altLang="en-US" sz="2400" dirty="0" smtClean="0">
                <a:latin typeface="Tahoma" panose="020B0604030504040204" pitchFamily="34" charset="0"/>
                <a:ea typeface="ＭＳ Ｐゴシック" panose="020B0600070205080204" pitchFamily="34" charset="-128"/>
              </a:rPr>
              <a:t>Economies of scale</a:t>
            </a:r>
          </a:p>
          <a:p>
            <a:pPr marL="609600" indent="-609600" eaLnBrk="1" hangingPunct="1">
              <a:lnSpc>
                <a:spcPct val="90000"/>
              </a:lnSpc>
            </a:pPr>
            <a:r>
              <a:rPr lang="en-US" altLang="en-US" sz="2400" dirty="0" smtClean="0">
                <a:latin typeface="Tahoma" panose="020B0604030504040204" pitchFamily="34" charset="0"/>
                <a:ea typeface="ＭＳ Ｐゴシック" panose="020B0600070205080204" pitchFamily="34" charset="-128"/>
              </a:rPr>
              <a:t>Regional and national brands</a:t>
            </a:r>
          </a:p>
          <a:p>
            <a:pPr marL="609600" indent="-609600" eaLnBrk="1" hangingPunct="1">
              <a:lnSpc>
                <a:spcPct val="90000"/>
              </a:lnSpc>
            </a:pPr>
            <a:r>
              <a:rPr lang="en-US" altLang="en-US" sz="2400" dirty="0" smtClean="0">
                <a:latin typeface="Tahoma" panose="020B0604030504040204" pitchFamily="34" charset="0"/>
                <a:ea typeface="ＭＳ Ｐゴシック" panose="020B0600070205080204" pitchFamily="34" charset="-128"/>
              </a:rPr>
              <a:t>Slower growth over capacity</a:t>
            </a:r>
          </a:p>
          <a:p>
            <a:pPr marL="609600" indent="-609600" eaLnBrk="1" hangingPunct="1">
              <a:lnSpc>
                <a:spcPct val="90000"/>
              </a:lnSpc>
            </a:pPr>
            <a:r>
              <a:rPr lang="en-US" altLang="en-US" sz="2400" dirty="0" smtClean="0">
                <a:latin typeface="Tahoma" panose="020B0604030504040204" pitchFamily="34" charset="0"/>
                <a:ea typeface="ＭＳ Ｐゴシック" panose="020B0600070205080204" pitchFamily="34" charset="-128"/>
              </a:rPr>
              <a:t>Knowledgeable buyers</a:t>
            </a:r>
          </a:p>
        </p:txBody>
      </p:sp>
      <p:sp>
        <p:nvSpPr>
          <p:cNvPr id="55301"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55302"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59395"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FF997F66-D3CB-41CF-9291-6EA187CDD7AE}" type="slidenum">
              <a:rPr lang="en-US" altLang="en-US" sz="1400" smtClean="0"/>
              <a:pPr>
                <a:spcBef>
                  <a:spcPct val="0"/>
                </a:spcBef>
                <a:buFontTx/>
                <a:buNone/>
              </a:pPr>
              <a:t>30</a:t>
            </a:fld>
            <a:endParaRPr lang="en-US" altLang="en-US" sz="1400" smtClean="0"/>
          </a:p>
        </p:txBody>
      </p:sp>
      <p:sp>
        <p:nvSpPr>
          <p:cNvPr id="59396" name="Rectangle 2"/>
          <p:cNvSpPr>
            <a:spLocks noGrp="1" noChangeArrowheads="1"/>
          </p:cNvSpPr>
          <p:nvPr>
            <p:ph type="body" sz="half" idx="1"/>
          </p:nvPr>
        </p:nvSpPr>
        <p:spPr>
          <a:xfrm>
            <a:off x="457200" y="1447800"/>
            <a:ext cx="8153400" cy="4678363"/>
          </a:xfrm>
        </p:spPr>
        <p:txBody>
          <a:bodyPr/>
          <a:lstStyle/>
          <a:p>
            <a:pPr marL="609600" indent="-609600" algn="ctr" eaLnBrk="1" hangingPunct="1">
              <a:buFontTx/>
              <a:buNone/>
            </a:pPr>
            <a:endParaRPr lang="en-US" altLang="en-US" sz="2400" u="sng" dirty="0" smtClean="0">
              <a:latin typeface="Tahoma" panose="020B0604030504040204" pitchFamily="34" charset="0"/>
              <a:ea typeface="ＭＳ Ｐゴシック" panose="020B0600070205080204" pitchFamily="34" charset="-128"/>
            </a:endParaRPr>
          </a:p>
          <a:p>
            <a:pPr marL="609600" indent="-609600" algn="ctr" eaLnBrk="1" hangingPunct="1">
              <a:buFontTx/>
              <a:buNone/>
            </a:pPr>
            <a:r>
              <a:rPr lang="en-US" altLang="en-US" sz="2800" dirty="0" smtClean="0">
                <a:latin typeface="Tahoma" panose="020B0604030504040204" pitchFamily="34" charset="0"/>
                <a:ea typeface="ＭＳ Ｐゴシック" panose="020B0600070205080204" pitchFamily="34" charset="-128"/>
              </a:rPr>
              <a:t>Competitive Tactics</a:t>
            </a:r>
          </a:p>
          <a:p>
            <a:pPr marL="609600" indent="-609600" eaLnBrk="1" hangingPunct="1">
              <a:buFontTx/>
              <a:buNone/>
            </a:pPr>
            <a:endParaRPr lang="en-US" altLang="en-US" sz="2400" dirty="0" smtClean="0">
              <a:latin typeface="Tahoma" panose="020B0604030504040204" pitchFamily="34" charset="0"/>
              <a:ea typeface="ＭＳ Ｐゴシック" panose="020B0600070205080204" pitchFamily="34" charset="-128"/>
            </a:endParaRPr>
          </a:p>
          <a:p>
            <a:pPr marL="0" indent="0" algn="just" eaLnBrk="1" hangingPunct="1">
              <a:buFontTx/>
              <a:buNone/>
            </a:pPr>
            <a:r>
              <a:rPr lang="en-US" altLang="en-US" sz="2800" u="sng" dirty="0" smtClean="0">
                <a:latin typeface="Tahoma" panose="020B0604030504040204" pitchFamily="34" charset="0"/>
                <a:ea typeface="ＭＳ Ｐゴシック" panose="020B0600070205080204" pitchFamily="34" charset="-128"/>
              </a:rPr>
              <a:t>Tactic:</a:t>
            </a:r>
            <a:r>
              <a:rPr lang="en-US" altLang="en-US" sz="2400" dirty="0" smtClean="0">
                <a:latin typeface="Tahoma" panose="020B0604030504040204" pitchFamily="34" charset="0"/>
                <a:ea typeface="ＭＳ Ｐゴシック" panose="020B0600070205080204" pitchFamily="34" charset="-128"/>
              </a:rPr>
              <a:t> a specific operating plan that details how a strategy is going to be implemented in terms of when and where it is to be put into action</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Narrower in scope and shorter in time horizon than strategies</a:t>
            </a:r>
          </a:p>
          <a:p>
            <a:pPr marL="609600" indent="-609600" algn="ctr" eaLnBrk="1" hangingPunct="1">
              <a:buFontTx/>
              <a:buNone/>
            </a:pPr>
            <a:endParaRPr lang="en-US" altLang="en-US" dirty="0" smtClean="0">
              <a:latin typeface="Tahoma" panose="020B0604030504040204" pitchFamily="34" charset="0"/>
              <a:ea typeface="ＭＳ Ｐゴシック" panose="020B0600070205080204" pitchFamily="34" charset="-128"/>
            </a:endParaRPr>
          </a:p>
        </p:txBody>
      </p:sp>
      <p:sp>
        <p:nvSpPr>
          <p:cNvPr id="59397"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59398"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6144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3348858E-FCB1-4F68-BCA0-1400CBE2F73A}" type="slidenum">
              <a:rPr lang="en-US" altLang="en-US" sz="1400" smtClean="0"/>
              <a:pPr>
                <a:spcBef>
                  <a:spcPct val="0"/>
                </a:spcBef>
                <a:buFontTx/>
                <a:buNone/>
              </a:pPr>
              <a:t>31</a:t>
            </a:fld>
            <a:endParaRPr lang="en-US" altLang="en-US" sz="1400" smtClean="0"/>
          </a:p>
        </p:txBody>
      </p:sp>
      <p:pic>
        <p:nvPicPr>
          <p:cNvPr id="61444"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3313"/>
          </a:xfrm>
          <a:noFill/>
        </p:spPr>
      </p:pic>
      <p:sp>
        <p:nvSpPr>
          <p:cNvPr id="61445"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61446" name="Picture 6"/>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304800" y="1143000"/>
            <a:ext cx="8458200" cy="4716463"/>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6349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646ABEC4-B857-421E-871C-A3FED4C1CEAD}" type="slidenum">
              <a:rPr lang="en-US" altLang="en-US" sz="1400" smtClean="0"/>
              <a:pPr>
                <a:spcBef>
                  <a:spcPct val="0"/>
                </a:spcBef>
                <a:buFontTx/>
                <a:buNone/>
              </a:pPr>
              <a:t>32</a:t>
            </a:fld>
            <a:endParaRPr lang="en-US" altLang="en-US" sz="1400" smtClean="0"/>
          </a:p>
        </p:txBody>
      </p:sp>
      <p:sp>
        <p:nvSpPr>
          <p:cNvPr id="63492" name="Rectangle 2"/>
          <p:cNvSpPr>
            <a:spLocks noGrp="1" noChangeArrowheads="1"/>
          </p:cNvSpPr>
          <p:nvPr>
            <p:ph type="body" sz="half" idx="1"/>
          </p:nvPr>
        </p:nvSpPr>
        <p:spPr>
          <a:xfrm>
            <a:off x="457200" y="1447800"/>
            <a:ext cx="8153400" cy="4678363"/>
          </a:xfrm>
        </p:spPr>
        <p:txBody>
          <a:bodyPr/>
          <a:lstStyle/>
          <a:p>
            <a:pPr marL="609600" indent="-609600" algn="ctr" eaLnBrk="1" hangingPunct="1">
              <a:buFontTx/>
              <a:buNone/>
            </a:pPr>
            <a:endParaRPr lang="en-US" altLang="en-US" sz="2400" u="sng" smtClean="0">
              <a:latin typeface="Tahoma" panose="020B0604030504040204" pitchFamily="34" charset="0"/>
              <a:ea typeface="ＭＳ Ｐゴシック" panose="020B0600070205080204" pitchFamily="34" charset="-128"/>
            </a:endParaRPr>
          </a:p>
          <a:p>
            <a:pPr marL="609600" indent="-609600" algn="ctr" eaLnBrk="1" hangingPunct="1">
              <a:buFontTx/>
              <a:buNone/>
            </a:pPr>
            <a:r>
              <a:rPr lang="en-US" altLang="en-US" sz="2800" smtClean="0">
                <a:latin typeface="Tahoma" panose="020B0604030504040204" pitchFamily="34" charset="0"/>
                <a:ea typeface="ＭＳ Ｐゴシック" panose="020B0600070205080204" pitchFamily="34" charset="-128"/>
              </a:rPr>
              <a:t>Timing Tactics: When to Compete</a:t>
            </a:r>
          </a:p>
          <a:p>
            <a:pPr marL="609600" indent="-609600"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buFontTx/>
              <a:buNone/>
            </a:pPr>
            <a:r>
              <a:rPr lang="en-US" altLang="en-US" sz="2800" u="sng" smtClean="0">
                <a:latin typeface="Tahoma" panose="020B0604030504040204" pitchFamily="34" charset="0"/>
                <a:ea typeface="ＭＳ Ｐゴシック" panose="020B0600070205080204" pitchFamily="34" charset="-128"/>
              </a:rPr>
              <a:t>Timing Tactics-</a:t>
            </a:r>
            <a:r>
              <a:rPr lang="en-US" altLang="en-US" sz="2400" smtClean="0">
                <a:latin typeface="Tahoma" panose="020B0604030504040204" pitchFamily="34" charset="0"/>
                <a:ea typeface="ＭＳ Ｐゴシック" panose="020B0600070205080204" pitchFamily="34" charset="-128"/>
              </a:rPr>
              <a:t> when a company implements a strategy</a:t>
            </a:r>
          </a:p>
          <a:p>
            <a:pPr marL="609600" indent="-609600"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r>
              <a:rPr lang="en-US" altLang="en-US" sz="2400" smtClean="0">
                <a:latin typeface="Tahoma" panose="020B0604030504040204" pitchFamily="34" charset="0"/>
                <a:ea typeface="ＭＳ Ｐゴシック" panose="020B0600070205080204" pitchFamily="34" charset="-128"/>
              </a:rPr>
              <a:t>First movers</a:t>
            </a:r>
          </a:p>
          <a:p>
            <a:pPr marL="609600" indent="-609600" eaLnBrk="1" hangingPunct="1"/>
            <a:r>
              <a:rPr lang="en-US" altLang="en-US" sz="2400" smtClean="0">
                <a:latin typeface="Tahoma" panose="020B0604030504040204" pitchFamily="34" charset="0"/>
                <a:ea typeface="ＭＳ Ｐゴシック" panose="020B0600070205080204" pitchFamily="34" charset="-128"/>
              </a:rPr>
              <a:t>Late movers</a:t>
            </a:r>
          </a:p>
          <a:p>
            <a:pPr marL="609600" indent="-609600" algn="ctr" eaLnBrk="1" hangingPunct="1">
              <a:buFontTx/>
              <a:buNone/>
            </a:pPr>
            <a:endParaRPr lang="en-US" altLang="en-US" smtClean="0">
              <a:latin typeface="Tahoma" panose="020B0604030504040204" pitchFamily="34" charset="0"/>
              <a:ea typeface="ＭＳ Ｐゴシック" panose="020B0600070205080204" pitchFamily="34" charset="-128"/>
            </a:endParaRPr>
          </a:p>
        </p:txBody>
      </p:sp>
      <p:sp>
        <p:nvSpPr>
          <p:cNvPr id="63493"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63494"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6758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73194910-A33C-414F-884D-0FF21C1A0671}" type="slidenum">
              <a:rPr lang="en-US" altLang="en-US" sz="1400" smtClean="0"/>
              <a:pPr>
                <a:spcBef>
                  <a:spcPct val="0"/>
                </a:spcBef>
                <a:buFontTx/>
                <a:buNone/>
              </a:pPr>
              <a:t>33</a:t>
            </a:fld>
            <a:endParaRPr lang="en-US" altLang="en-US" sz="1400" smtClean="0"/>
          </a:p>
        </p:txBody>
      </p:sp>
      <p:sp>
        <p:nvSpPr>
          <p:cNvPr id="67588" name="Rectangle 2"/>
          <p:cNvSpPr>
            <a:spLocks noGrp="1" noChangeArrowheads="1"/>
          </p:cNvSpPr>
          <p:nvPr>
            <p:ph type="body" sz="half" idx="1"/>
          </p:nvPr>
        </p:nvSpPr>
        <p:spPr>
          <a:xfrm>
            <a:off x="457200" y="1447800"/>
            <a:ext cx="8153400" cy="4678363"/>
          </a:xfrm>
        </p:spPr>
        <p:txBody>
          <a:bodyPr/>
          <a:lstStyle/>
          <a:p>
            <a:pPr marL="609600" indent="-609600" algn="ctr" eaLnBrk="1" hangingPunct="1">
              <a:buFontTx/>
              <a:buNone/>
            </a:pPr>
            <a:endParaRPr lang="en-US" altLang="en-US" sz="2400" u="sng" dirty="0" smtClean="0">
              <a:latin typeface="Tahoma" panose="020B0604030504040204" pitchFamily="34" charset="0"/>
              <a:ea typeface="ＭＳ Ｐゴシック" panose="020B0600070205080204" pitchFamily="34" charset="-128"/>
            </a:endParaRPr>
          </a:p>
          <a:p>
            <a:pPr marL="0" indent="0" algn="just" eaLnBrk="1" hangingPunct="1">
              <a:buFontTx/>
              <a:buNone/>
            </a:pPr>
            <a:r>
              <a:rPr lang="en-US" altLang="en-US" sz="2800" b="1" i="1" u="sng" dirty="0" smtClean="0">
                <a:latin typeface="Tahoma" panose="020B0604030504040204" pitchFamily="34" charset="0"/>
                <a:ea typeface="ＭＳ Ｐゴシック" panose="020B0600070205080204" pitchFamily="34" charset="-128"/>
              </a:rPr>
              <a:t>Cooperative Strategies:</a:t>
            </a:r>
            <a:r>
              <a:rPr lang="en-US" altLang="en-US" sz="2800" dirty="0" smtClean="0">
                <a:latin typeface="Tahoma" panose="020B0604030504040204" pitchFamily="34" charset="0"/>
                <a:ea typeface="ＭＳ Ｐゴシック" panose="020B0600070205080204" pitchFamily="34" charset="-128"/>
              </a:rPr>
              <a:t> </a:t>
            </a:r>
            <a:r>
              <a:rPr lang="en-US" altLang="en-US" sz="2400" dirty="0" smtClean="0">
                <a:latin typeface="Tahoma" panose="020B0604030504040204" pitchFamily="34" charset="0"/>
                <a:ea typeface="ＭＳ Ｐゴシック" panose="020B0600070205080204" pitchFamily="34" charset="-128"/>
              </a:rPr>
              <a:t>used to gain a competitive advantage within an industry by working with other firms</a:t>
            </a:r>
          </a:p>
          <a:p>
            <a:pPr marL="609600" indent="-609600" eaLnBrk="1" hangingPunct="1">
              <a:buFontTx/>
              <a:buNone/>
            </a:pPr>
            <a:endParaRPr lang="en-US" altLang="en-US" sz="2400" dirty="0" smtClean="0">
              <a:latin typeface="Tahoma" panose="020B0604030504040204" pitchFamily="34" charset="0"/>
              <a:ea typeface="ＭＳ Ｐゴシック" panose="020B0600070205080204" pitchFamily="34" charset="-128"/>
            </a:endParaRPr>
          </a:p>
          <a:p>
            <a:pPr marL="0" indent="0" algn="just" eaLnBrk="1" hangingPunct="1">
              <a:buNone/>
            </a:pPr>
            <a:r>
              <a:rPr lang="en-US" altLang="en-US" sz="2400" b="1" i="1" u="sng" dirty="0" smtClean="0">
                <a:latin typeface="Tahoma" panose="020B0604030504040204" pitchFamily="34" charset="0"/>
                <a:ea typeface="ＭＳ Ｐゴシック" panose="020B0600070205080204" pitchFamily="34" charset="-128"/>
              </a:rPr>
              <a:t>Collusion:</a:t>
            </a:r>
            <a:r>
              <a:rPr lang="en-US" altLang="en-US" sz="2400" dirty="0" smtClean="0">
                <a:latin typeface="Tahoma" panose="020B0604030504040204" pitchFamily="34" charset="0"/>
                <a:ea typeface="ＭＳ Ｐゴシック" panose="020B0600070205080204" pitchFamily="34" charset="-128"/>
              </a:rPr>
              <a:t> the active cooperation of firms within an industry to reduce output and raise prices to avoid economic law of supply and demand</a:t>
            </a:r>
          </a:p>
          <a:p>
            <a:pPr marL="609600" indent="-609600" algn="ctr" eaLnBrk="1" hangingPunct="1">
              <a:buFontTx/>
              <a:buNone/>
            </a:pPr>
            <a:endParaRPr lang="en-US" altLang="en-US" dirty="0" smtClean="0">
              <a:latin typeface="Tahoma" panose="020B0604030504040204" pitchFamily="34" charset="0"/>
              <a:ea typeface="ＭＳ Ｐゴシック" panose="020B0600070205080204" pitchFamily="34" charset="-128"/>
            </a:endParaRPr>
          </a:p>
        </p:txBody>
      </p:sp>
      <p:sp>
        <p:nvSpPr>
          <p:cNvPr id="67589"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67590"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71683"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67220A23-36D9-4C6B-875E-B43067DE653E}" type="slidenum">
              <a:rPr lang="en-US" altLang="en-US" sz="1400" smtClean="0"/>
              <a:pPr>
                <a:spcBef>
                  <a:spcPct val="0"/>
                </a:spcBef>
                <a:buFontTx/>
                <a:buNone/>
              </a:pPr>
              <a:t>34</a:t>
            </a:fld>
            <a:endParaRPr lang="en-US" altLang="en-US" sz="1400" smtClean="0"/>
          </a:p>
        </p:txBody>
      </p:sp>
      <p:sp>
        <p:nvSpPr>
          <p:cNvPr id="71684" name="Rectangle 2"/>
          <p:cNvSpPr>
            <a:spLocks noGrp="1" noChangeArrowheads="1"/>
          </p:cNvSpPr>
          <p:nvPr>
            <p:ph type="body" sz="half" idx="1"/>
          </p:nvPr>
        </p:nvSpPr>
        <p:spPr>
          <a:xfrm>
            <a:off x="457200" y="1447800"/>
            <a:ext cx="8153400" cy="4678363"/>
          </a:xfrm>
        </p:spPr>
        <p:txBody>
          <a:bodyPr/>
          <a:lstStyle/>
          <a:p>
            <a:pPr marL="609600" indent="-609600" algn="ctr" eaLnBrk="1" hangingPunct="1">
              <a:buFontTx/>
              <a:buNone/>
            </a:pPr>
            <a:endParaRPr lang="en-US" altLang="en-US" sz="2000" u="sng" dirty="0" smtClean="0">
              <a:latin typeface="Tahoma" panose="020B0604030504040204" pitchFamily="34" charset="0"/>
              <a:ea typeface="ＭＳ Ｐゴシック" panose="020B0600070205080204" pitchFamily="34" charset="-128"/>
            </a:endParaRPr>
          </a:p>
          <a:p>
            <a:pPr marL="0" indent="0" algn="just" eaLnBrk="1" hangingPunct="1">
              <a:buFontTx/>
              <a:buNone/>
            </a:pPr>
            <a:r>
              <a:rPr lang="en-US" altLang="en-US" sz="2800" u="sng" dirty="0" smtClean="0">
                <a:latin typeface="Tahoma" panose="020B0604030504040204" pitchFamily="34" charset="0"/>
                <a:ea typeface="ＭＳ Ｐゴシック" panose="020B0600070205080204" pitchFamily="34" charset="-128"/>
              </a:rPr>
              <a:t>Strategic Alliances:</a:t>
            </a:r>
            <a:r>
              <a:rPr lang="en-US" altLang="en-US" sz="2400" dirty="0" smtClean="0">
                <a:latin typeface="Tahoma" panose="020B0604030504040204" pitchFamily="34" charset="0"/>
                <a:ea typeface="ＭＳ Ｐゴシック" panose="020B0600070205080204" pitchFamily="34" charset="-128"/>
              </a:rPr>
              <a:t> a long-term cooperative arrangement between two or more independent firms or business units that engage in business activities for mutual economic gain</a:t>
            </a:r>
          </a:p>
          <a:p>
            <a:pPr marL="609600" indent="-609600" algn="ctr" eaLnBrk="1" hangingPunct="1">
              <a:buFontTx/>
              <a:buNone/>
            </a:pPr>
            <a:r>
              <a:rPr lang="en-US" altLang="en-US" sz="2400" dirty="0" smtClean="0">
                <a:latin typeface="Tahoma" panose="020B0604030504040204" pitchFamily="34" charset="0"/>
                <a:ea typeface="ＭＳ Ｐゴシック" panose="020B0600070205080204" pitchFamily="34" charset="-128"/>
              </a:rPr>
              <a:t>Used to:</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Obtain or learn new capabilities</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Obtain access to specific markets</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Reduce financial risk</a:t>
            </a:r>
          </a:p>
          <a:p>
            <a:pPr marL="609600" indent="-609600" eaLnBrk="1" hangingPunct="1"/>
            <a:r>
              <a:rPr lang="en-US" altLang="en-US" sz="2400" dirty="0" smtClean="0">
                <a:latin typeface="Tahoma" panose="020B0604030504040204" pitchFamily="34" charset="0"/>
                <a:ea typeface="ＭＳ Ｐゴシック" panose="020B0600070205080204" pitchFamily="34" charset="-128"/>
              </a:rPr>
              <a:t>Reduce political risk</a:t>
            </a:r>
          </a:p>
        </p:txBody>
      </p:sp>
      <p:sp>
        <p:nvSpPr>
          <p:cNvPr id="71685"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71686"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Date Placeholder 4"/>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7373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929B5434-C13E-47EC-B35E-16889AB6BDEE}" type="slidenum">
              <a:rPr lang="en-US" altLang="en-US" sz="1400" smtClean="0"/>
              <a:pPr>
                <a:spcBef>
                  <a:spcPct val="0"/>
                </a:spcBef>
                <a:buFontTx/>
                <a:buNone/>
              </a:pPr>
              <a:t>35</a:t>
            </a:fld>
            <a:endParaRPr lang="en-US" altLang="en-US" sz="1400" smtClean="0"/>
          </a:p>
        </p:txBody>
      </p:sp>
      <p:sp>
        <p:nvSpPr>
          <p:cNvPr id="73732" name="Rectangle 2"/>
          <p:cNvSpPr>
            <a:spLocks noGrp="1" noChangeArrowheads="1"/>
          </p:cNvSpPr>
          <p:nvPr>
            <p:ph type="body" sz="half" idx="1"/>
          </p:nvPr>
        </p:nvSpPr>
        <p:spPr>
          <a:xfrm>
            <a:off x="457200" y="1447800"/>
            <a:ext cx="8153400" cy="4678363"/>
          </a:xfrm>
        </p:spPr>
        <p:txBody>
          <a:bodyPr/>
          <a:lstStyle/>
          <a:p>
            <a:pPr marL="609600" indent="-609600" algn="ctr" eaLnBrk="1" hangingPunct="1">
              <a:buFontTx/>
              <a:buNone/>
            </a:pPr>
            <a:endParaRPr lang="en-US" altLang="en-US" sz="2400" u="sng" smtClean="0">
              <a:latin typeface="Tahoma" panose="020B0604030504040204" pitchFamily="34" charset="0"/>
              <a:ea typeface="ＭＳ Ｐゴシック" panose="020B0600070205080204" pitchFamily="34" charset="-128"/>
            </a:endParaRPr>
          </a:p>
          <a:p>
            <a:pPr marL="609600" indent="-609600" algn="ctr" eaLnBrk="1" hangingPunct="1">
              <a:buFontTx/>
              <a:buNone/>
            </a:pPr>
            <a:r>
              <a:rPr lang="en-US" altLang="en-US" sz="2800" smtClean="0">
                <a:latin typeface="Tahoma" panose="020B0604030504040204" pitchFamily="34" charset="0"/>
                <a:ea typeface="ＭＳ Ｐゴシック" panose="020B0600070205080204" pitchFamily="34" charset="-128"/>
              </a:rPr>
              <a:t>Types of Cooperative Agreements</a:t>
            </a:r>
          </a:p>
          <a:p>
            <a:pPr marL="609600" indent="-609600" algn="ctr" eaLnBrk="1" hangingPunct="1">
              <a:buFontTx/>
              <a:buNone/>
            </a:pPr>
            <a:endParaRPr lang="en-US" altLang="en-US" sz="2400" smtClean="0">
              <a:latin typeface="Tahoma" panose="020B0604030504040204" pitchFamily="34" charset="0"/>
              <a:ea typeface="ＭＳ Ｐゴシック" panose="020B0600070205080204" pitchFamily="34" charset="-128"/>
            </a:endParaRPr>
          </a:p>
          <a:p>
            <a:pPr marL="609600" indent="-609600" eaLnBrk="1" hangingPunct="1"/>
            <a:r>
              <a:rPr lang="en-US" altLang="en-US" sz="2400" smtClean="0">
                <a:latin typeface="Tahoma" panose="020B0604030504040204" pitchFamily="34" charset="0"/>
                <a:ea typeface="ＭＳ Ｐゴシック" panose="020B0600070205080204" pitchFamily="34" charset="-128"/>
              </a:rPr>
              <a:t>Mutual Service Consortia</a:t>
            </a:r>
          </a:p>
          <a:p>
            <a:pPr marL="609600" indent="-609600" eaLnBrk="1" hangingPunct="1"/>
            <a:r>
              <a:rPr lang="en-US" altLang="en-US" sz="2400" smtClean="0">
                <a:latin typeface="Tahoma" panose="020B0604030504040204" pitchFamily="34" charset="0"/>
                <a:ea typeface="ＭＳ Ｐゴシック" panose="020B0600070205080204" pitchFamily="34" charset="-128"/>
              </a:rPr>
              <a:t>Joint Venture</a:t>
            </a:r>
          </a:p>
          <a:p>
            <a:pPr marL="609600" indent="-609600" eaLnBrk="1" hangingPunct="1"/>
            <a:r>
              <a:rPr lang="en-US" altLang="en-US" sz="2400" smtClean="0">
                <a:latin typeface="Tahoma" panose="020B0604030504040204" pitchFamily="34" charset="0"/>
                <a:ea typeface="ＭＳ Ｐゴシック" panose="020B0600070205080204" pitchFamily="34" charset="-128"/>
              </a:rPr>
              <a:t>Licensing Arrangements</a:t>
            </a:r>
          </a:p>
          <a:p>
            <a:pPr marL="609600" indent="-609600" eaLnBrk="1" hangingPunct="1"/>
            <a:r>
              <a:rPr lang="en-US" altLang="en-US" sz="2400" smtClean="0">
                <a:latin typeface="Tahoma" panose="020B0604030504040204" pitchFamily="34" charset="0"/>
                <a:ea typeface="ＭＳ Ｐゴシック" panose="020B0600070205080204" pitchFamily="34" charset="-128"/>
              </a:rPr>
              <a:t>Value-Chain Partnerships</a:t>
            </a:r>
          </a:p>
        </p:txBody>
      </p:sp>
      <p:sp>
        <p:nvSpPr>
          <p:cNvPr id="73733" name="Line 3"/>
          <p:cNvSpPr>
            <a:spLocks noChangeShapeType="1"/>
          </p:cNvSpPr>
          <p:nvPr/>
        </p:nvSpPr>
        <p:spPr bwMode="auto">
          <a:xfrm>
            <a:off x="914400" y="6096000"/>
            <a:ext cx="77724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73734"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0"/>
            <a:ext cx="9144000" cy="1104900"/>
          </a:xfr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5778" name="Date Placeholder 2"/>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Prentice Hall, Inc. </a:t>
            </a:r>
            <a:r>
              <a:rPr lang="en-US" altLang="en-US" sz="1400" smtClean="0">
                <a:cs typeface="Arial" panose="020B0604020202020204" pitchFamily="34" charset="0"/>
              </a:rPr>
              <a:t>©</a:t>
            </a:r>
            <a:r>
              <a:rPr lang="en-US" altLang="en-US" sz="1400" smtClean="0"/>
              <a:t>2012</a:t>
            </a:r>
          </a:p>
        </p:txBody>
      </p:sp>
      <p:sp>
        <p:nvSpPr>
          <p:cNvPr id="7577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smtClean="0"/>
          </a:p>
          <a:p>
            <a:pPr>
              <a:spcBef>
                <a:spcPct val="0"/>
              </a:spcBef>
              <a:buFontTx/>
              <a:buNone/>
            </a:pPr>
            <a:r>
              <a:rPr lang="en-US" altLang="en-US" sz="1400" smtClean="0"/>
              <a:t>6-</a:t>
            </a:r>
            <a:fld id="{07C1B6D9-DA22-43F6-832E-D764DB2026DE}" type="slidenum">
              <a:rPr lang="en-US" altLang="en-US" sz="1400" smtClean="0"/>
              <a:pPr>
                <a:spcBef>
                  <a:spcPct val="0"/>
                </a:spcBef>
                <a:buFontTx/>
                <a:buNone/>
              </a:pPr>
              <a:t>36</a:t>
            </a:fld>
            <a:endParaRPr lang="en-US" altLang="en-US" sz="1400" smtClean="0"/>
          </a:p>
        </p:txBody>
      </p:sp>
      <p:sp>
        <p:nvSpPr>
          <p:cNvPr id="75780" name="Text Box 3"/>
          <p:cNvSpPr txBox="1">
            <a:spLocks noChangeArrowheads="1"/>
          </p:cNvSpPr>
          <p:nvPr/>
        </p:nvSpPr>
        <p:spPr bwMode="auto">
          <a:xfrm>
            <a:off x="457200" y="1219200"/>
            <a:ext cx="8840788"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AutoNum type="arabicPeriod"/>
            </a:pPr>
            <a:r>
              <a:rPr lang="en-US" altLang="en-US" sz="2400">
                <a:latin typeface="Tahoma" panose="020B0604030504040204" pitchFamily="34" charset="0"/>
              </a:rPr>
              <a:t>What industry forces might cause a propitious niche</a:t>
            </a:r>
          </a:p>
          <a:p>
            <a:pPr eaLnBrk="1" hangingPunct="1">
              <a:spcBef>
                <a:spcPct val="0"/>
              </a:spcBef>
              <a:buFontTx/>
              <a:buNone/>
            </a:pPr>
            <a:r>
              <a:rPr lang="en-US" altLang="en-US" sz="2400">
                <a:latin typeface="Tahoma" panose="020B0604030504040204" pitchFamily="34" charset="0"/>
              </a:rPr>
              <a:t>	to disappear?</a:t>
            </a:r>
          </a:p>
          <a:p>
            <a:pPr eaLnBrk="1" hangingPunct="1">
              <a:spcBef>
                <a:spcPct val="0"/>
              </a:spcBef>
              <a:buFontTx/>
              <a:buAutoNum type="arabicPeriod" startAt="2"/>
            </a:pPr>
            <a:r>
              <a:rPr lang="en-US" altLang="en-US" sz="2400">
                <a:latin typeface="Tahoma" panose="020B0604030504040204" pitchFamily="34" charset="0"/>
              </a:rPr>
              <a:t>Is it possible for a company or business unit to follow</a:t>
            </a:r>
          </a:p>
          <a:p>
            <a:pPr eaLnBrk="1" hangingPunct="1">
              <a:spcBef>
                <a:spcPct val="0"/>
              </a:spcBef>
              <a:buFontTx/>
              <a:buNone/>
            </a:pPr>
            <a:r>
              <a:rPr lang="en-US" altLang="en-US" sz="2400">
                <a:latin typeface="Tahoma" panose="020B0604030504040204" pitchFamily="34" charset="0"/>
              </a:rPr>
              <a:t>	a cost leadership and a differentiation strategy</a:t>
            </a:r>
          </a:p>
          <a:p>
            <a:pPr eaLnBrk="1" hangingPunct="1">
              <a:spcBef>
                <a:spcPct val="0"/>
              </a:spcBef>
              <a:buFontTx/>
              <a:buNone/>
            </a:pPr>
            <a:r>
              <a:rPr lang="en-US" altLang="en-US" sz="2400">
                <a:latin typeface="Tahoma" panose="020B0604030504040204" pitchFamily="34" charset="0"/>
              </a:rPr>
              <a:t>	simultaneously? Why or why not?</a:t>
            </a:r>
          </a:p>
          <a:p>
            <a:pPr eaLnBrk="1" hangingPunct="1">
              <a:spcBef>
                <a:spcPct val="0"/>
              </a:spcBef>
              <a:buFontTx/>
              <a:buAutoNum type="arabicPeriod" startAt="3"/>
            </a:pPr>
            <a:r>
              <a:rPr lang="en-US" altLang="en-US" sz="2400">
                <a:latin typeface="Tahoma" panose="020B0604030504040204" pitchFamily="34" charset="0"/>
              </a:rPr>
              <a:t>Is it possible for a company to have a sustainable competitive</a:t>
            </a:r>
          </a:p>
          <a:p>
            <a:pPr eaLnBrk="1" hangingPunct="1">
              <a:spcBef>
                <a:spcPct val="0"/>
              </a:spcBef>
              <a:buFontTx/>
              <a:buNone/>
            </a:pPr>
            <a:r>
              <a:rPr lang="en-US" altLang="en-US" sz="2400">
                <a:latin typeface="Tahoma" panose="020B0604030504040204" pitchFamily="34" charset="0"/>
              </a:rPr>
              <a:t>	advantage when its industry becomes hyper-competitive?</a:t>
            </a:r>
          </a:p>
          <a:p>
            <a:pPr eaLnBrk="1" hangingPunct="1">
              <a:spcBef>
                <a:spcPct val="0"/>
              </a:spcBef>
              <a:buFontTx/>
              <a:buAutoNum type="arabicPeriod" startAt="4"/>
            </a:pPr>
            <a:r>
              <a:rPr lang="en-US" altLang="en-US" sz="2400">
                <a:latin typeface="Tahoma" panose="020B0604030504040204" pitchFamily="34" charset="0"/>
              </a:rPr>
              <a:t>What are the advantages and disadvantages of being a</a:t>
            </a:r>
          </a:p>
          <a:p>
            <a:pPr eaLnBrk="1" hangingPunct="1">
              <a:spcBef>
                <a:spcPct val="0"/>
              </a:spcBef>
              <a:buFontTx/>
              <a:buNone/>
            </a:pPr>
            <a:r>
              <a:rPr lang="en-US" altLang="en-US" sz="2400">
                <a:latin typeface="Tahoma" panose="020B0604030504040204" pitchFamily="34" charset="0"/>
              </a:rPr>
              <a:t>	first mover in an industry? Give some examples </a:t>
            </a:r>
          </a:p>
          <a:p>
            <a:pPr eaLnBrk="1" hangingPunct="1">
              <a:spcBef>
                <a:spcPct val="0"/>
              </a:spcBef>
              <a:buFontTx/>
              <a:buNone/>
            </a:pPr>
            <a:r>
              <a:rPr lang="en-US" altLang="en-US" sz="2400">
                <a:latin typeface="Tahoma" panose="020B0604030504040204" pitchFamily="34" charset="0"/>
              </a:rPr>
              <a:t>	of first movers and late mover firms.</a:t>
            </a:r>
          </a:p>
          <a:p>
            <a:pPr eaLnBrk="1" hangingPunct="1">
              <a:spcBef>
                <a:spcPct val="0"/>
              </a:spcBef>
              <a:buFontTx/>
              <a:buAutoNum type="arabicPeriod" startAt="5"/>
            </a:pPr>
            <a:r>
              <a:rPr lang="en-US" altLang="en-US" sz="2400">
                <a:latin typeface="Tahoma" panose="020B0604030504040204" pitchFamily="34" charset="0"/>
              </a:rPr>
              <a:t>Why are strategic alliances temporary?</a:t>
            </a:r>
          </a:p>
        </p:txBody>
      </p:sp>
      <p:pic>
        <p:nvPicPr>
          <p:cNvPr id="75781" name="Picture 5"/>
          <p:cNvPicPr>
            <a:picLocks noGrp="1"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304800" y="0"/>
            <a:ext cx="8839200" cy="793750"/>
          </a:xfr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id:3287383400_2177562"/>
          <p:cNvPicPr>
            <a:picLocks noGrp="1" noChangeAspect="1" noChangeArrowheads="1"/>
          </p:cNvPicPr>
          <p:nvPr>
            <p:ph type="ctrTitle"/>
          </p:nvPr>
        </p:nvPicPr>
        <p:blipFill>
          <a:blip r:embed="rId3" r:link="rId4">
            <a:extLst>
              <a:ext uri="{28A0092B-C50C-407E-A947-70E740481C1C}">
                <a14:useLocalDpi xmlns:a14="http://schemas.microsoft.com/office/drawing/2010/main" val="0"/>
              </a:ext>
            </a:extLst>
          </a:blip>
          <a:srcRect/>
          <a:stretch>
            <a:fillRect/>
          </a:stretch>
        </p:blipFill>
        <p:spPr>
          <a:xfrm>
            <a:off x="838200" y="838200"/>
            <a:ext cx="7685088" cy="2401888"/>
          </a:xfrm>
          <a:solidFill>
            <a:schemeClr val="hlink"/>
          </a:solidFill>
          <a:ln>
            <a:solidFill>
              <a:schemeClr val="bg1"/>
            </a:solidFill>
            <a:miter lim="800000"/>
            <a:headEnd/>
            <a:tailEnd/>
          </a:ln>
        </p:spPr>
      </p:pic>
      <p:sp>
        <p:nvSpPr>
          <p:cNvPr id="79875" name="Rectangle 3"/>
          <p:cNvSpPr>
            <a:spLocks noGrp="1" noChangeArrowheads="1"/>
          </p:cNvSpPr>
          <p:nvPr>
            <p:ph type="subTitle" idx="1"/>
          </p:nvPr>
        </p:nvSpPr>
        <p:spPr>
          <a:xfrm>
            <a:off x="533400" y="3581400"/>
            <a:ext cx="8229600" cy="2819400"/>
          </a:xfrm>
          <a:noFill/>
        </p:spPr>
        <p:txBody>
          <a:bodyPr/>
          <a:lstStyle/>
          <a:p>
            <a:pPr eaLnBrk="1" hangingPunct="1">
              <a:lnSpc>
                <a:spcPct val="80000"/>
              </a:lnSpc>
              <a:spcBef>
                <a:spcPct val="0"/>
              </a:spcBef>
            </a:pPr>
            <a:r>
              <a:rPr lang="en-US" altLang="en-US" sz="2000" smtClean="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pPr eaLnBrk="1" hangingPunct="1">
              <a:lnSpc>
                <a:spcPct val="80000"/>
              </a:lnSpc>
              <a:spcBef>
                <a:spcPct val="0"/>
              </a:spcBef>
            </a:pPr>
            <a:endParaRPr lang="en-US" altLang="en-US" sz="2000" smtClean="0"/>
          </a:p>
          <a:p>
            <a:pPr eaLnBrk="1" hangingPunct="1">
              <a:lnSpc>
                <a:spcPct val="80000"/>
              </a:lnSpc>
              <a:spcBef>
                <a:spcPct val="0"/>
              </a:spcBef>
            </a:pPr>
            <a:r>
              <a:rPr lang="en-US" altLang="en-US" sz="2800" smtClean="0"/>
              <a:t>Copyright ©2012 Pearson Education, Inc. publishing as Prentice Hall</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7_Default Design">
  <a:themeElements>
    <a:clrScheme name="1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7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949</TotalTime>
  <Words>1888</Words>
  <Application>Microsoft Office PowerPoint</Application>
  <PresentationFormat>On-screen Show (4:3)</PresentationFormat>
  <Paragraphs>315</Paragraphs>
  <Slides>37</Slides>
  <Notes>33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37</vt:i4>
      </vt:variant>
    </vt:vector>
  </HeadingPairs>
  <TitlesOfParts>
    <vt:vector size="48" baseType="lpstr">
      <vt:lpstr>ＭＳ Ｐゴシック</vt:lpstr>
      <vt:lpstr>Arial</vt:lpstr>
      <vt:lpstr>Arial Narrow</vt:lpstr>
      <vt:lpstr>Cambria</vt:lpstr>
      <vt:lpstr>Harrington</vt:lpstr>
      <vt:lpstr>LilyUPC</vt:lpstr>
      <vt:lpstr>MV Boli</vt:lpstr>
      <vt:lpstr>Tahoma</vt:lpstr>
      <vt:lpstr>Times New Roman</vt:lpstr>
      <vt:lpstr>Default Design</vt:lpstr>
      <vt:lpstr>17_Default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Avraam Papastathopoulos</cp:lastModifiedBy>
  <cp:revision>58</cp:revision>
  <dcterms:created xsi:type="dcterms:W3CDTF">2009-05-12T22:40:02Z</dcterms:created>
  <dcterms:modified xsi:type="dcterms:W3CDTF">2018-11-16T09:19:22Z</dcterms:modified>
</cp:coreProperties>
</file>